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6" r:id="rId4"/>
    <p:sldId id="262" r:id="rId5"/>
    <p:sldId id="259" r:id="rId6"/>
    <p:sldId id="258" r:id="rId7"/>
    <p:sldId id="271" r:id="rId8"/>
    <p:sldId id="269" r:id="rId9"/>
    <p:sldId id="270" r:id="rId10"/>
    <p:sldId id="268" r:id="rId11"/>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18B"/>
    <a:srgbClr val="BDDBE3"/>
    <a:srgbClr val="1A191C"/>
    <a:srgbClr val="E7E7E7"/>
    <a:srgbClr val="C9C9C9"/>
    <a:srgbClr val="5BC7F0"/>
    <a:srgbClr val="2B7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576" y="-2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555672-4291-4BAF-B342-3C5FCB471375}"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2748760612"/>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55672-4291-4BAF-B342-3C5FCB471375}"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287182394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55672-4291-4BAF-B342-3C5FCB471375}"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2845744713"/>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55672-4291-4BAF-B342-3C5FCB471375}"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3518813932"/>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555672-4291-4BAF-B342-3C5FCB471375}"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1230667973"/>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555672-4291-4BAF-B342-3C5FCB471375}"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274151057"/>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555672-4291-4BAF-B342-3C5FCB471375}"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4224098728"/>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555672-4291-4BAF-B342-3C5FCB471375}"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1899762906"/>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555672-4291-4BAF-B342-3C5FCB471375}"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1762083948"/>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555672-4291-4BAF-B342-3C5FCB471375}"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3312189797"/>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555672-4291-4BAF-B342-3C5FCB471375}"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F6245-A417-45E9-B3B8-B09FC8BBDE2C}" type="slidenum">
              <a:rPr lang="en-US" smtClean="0"/>
              <a:t>‹#›</a:t>
            </a:fld>
            <a:endParaRPr lang="en-US"/>
          </a:p>
        </p:txBody>
      </p:sp>
    </p:spTree>
    <p:extLst>
      <p:ext uri="{BB962C8B-B14F-4D97-AF65-F5344CB8AC3E}">
        <p14:creationId xmlns:p14="http://schemas.microsoft.com/office/powerpoint/2010/main" val="4208871932"/>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55672-4291-4BAF-B342-3C5FCB471375}" type="datetimeFigureOut">
              <a:rPr lang="en-US" smtClean="0"/>
              <a:t>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F6245-A417-45E9-B3B8-B09FC8BBDE2C}" type="slidenum">
              <a:rPr lang="en-US" smtClean="0"/>
              <a:t>‹#›</a:t>
            </a:fld>
            <a:endParaRPr lang="en-US"/>
          </a:p>
        </p:txBody>
      </p:sp>
    </p:spTree>
    <p:extLst>
      <p:ext uri="{BB962C8B-B14F-4D97-AF65-F5344CB8AC3E}">
        <p14:creationId xmlns:p14="http://schemas.microsoft.com/office/powerpoint/2010/main" val="2331742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ight Triangle 11"/>
          <p:cNvSpPr/>
          <p:nvPr/>
        </p:nvSpPr>
        <p:spPr>
          <a:xfrm rot="16200000">
            <a:off x="4958751" y="-375249"/>
            <a:ext cx="6858000" cy="7608498"/>
          </a:xfrm>
          <a:prstGeom prst="rtTriangle">
            <a:avLst/>
          </a:prstGeom>
          <a:solidFill>
            <a:schemeClr val="accent1">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rot="10800000">
            <a:off x="6600825" y="0"/>
            <a:ext cx="5591175" cy="5867400"/>
          </a:xfrm>
          <a:prstGeom prst="rtTriangle">
            <a:avLst/>
          </a:prstGeom>
          <a:solidFill>
            <a:srgbClr val="BDDB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p:cNvSpPr/>
          <p:nvPr/>
        </p:nvSpPr>
        <p:spPr>
          <a:xfrm rot="5400000">
            <a:off x="375249" y="-375249"/>
            <a:ext cx="6858000" cy="7608498"/>
          </a:xfrm>
          <a:prstGeom prst="rtTriangle">
            <a:avLst/>
          </a:prstGeom>
          <a:solidFill>
            <a:schemeClr val="accent1">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a:off x="0" y="990600"/>
            <a:ext cx="5591175" cy="5867400"/>
          </a:xfrm>
          <a:prstGeom prst="rtTriangle">
            <a:avLst/>
          </a:prstGeom>
          <a:solidFill>
            <a:srgbClr val="BDDB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884823" y="4678253"/>
            <a:ext cx="10428538" cy="14070"/>
          </a:xfrm>
          <a:prstGeom prst="line">
            <a:avLst/>
          </a:prstGeom>
          <a:ln w="19050"/>
        </p:spPr>
        <p:style>
          <a:lnRef idx="3">
            <a:schemeClr val="dk1"/>
          </a:lnRef>
          <a:fillRef idx="0">
            <a:schemeClr val="dk1"/>
          </a:fillRef>
          <a:effectRef idx="2">
            <a:schemeClr val="dk1"/>
          </a:effectRef>
          <a:fontRef idx="minor">
            <a:schemeClr val="tx1"/>
          </a:fontRef>
        </p:style>
      </p:cxn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9169" y="1333499"/>
            <a:ext cx="7279845" cy="3200401"/>
          </a:xfrm>
          <a:prstGeom prst="rect">
            <a:avLst/>
          </a:prstGeom>
        </p:spPr>
      </p:pic>
      <p:sp>
        <p:nvSpPr>
          <p:cNvPr id="23" name="Right Triangle 22"/>
          <p:cNvSpPr/>
          <p:nvPr/>
        </p:nvSpPr>
        <p:spPr>
          <a:xfrm rot="16200000">
            <a:off x="4853500" y="6070317"/>
            <a:ext cx="508566" cy="1071560"/>
          </a:xfrm>
          <a:custGeom>
            <a:avLst/>
            <a:gdLst>
              <a:gd name="connsiteX0" fmla="*/ 0 w 6858000"/>
              <a:gd name="connsiteY0" fmla="*/ 7608498 h 7608498"/>
              <a:gd name="connsiteX1" fmla="*/ 0 w 6858000"/>
              <a:gd name="connsiteY1" fmla="*/ 0 h 7608498"/>
              <a:gd name="connsiteX2" fmla="*/ 6858000 w 6858000"/>
              <a:gd name="connsiteY2" fmla="*/ 7608498 h 7608498"/>
              <a:gd name="connsiteX3" fmla="*/ 0 w 6858000"/>
              <a:gd name="connsiteY3" fmla="*/ 7608498 h 7608498"/>
              <a:gd name="connsiteX0" fmla="*/ 0 w 1010652"/>
              <a:gd name="connsiteY0" fmla="*/ 7608498 h 7608498"/>
              <a:gd name="connsiteX1" fmla="*/ 0 w 1010652"/>
              <a:gd name="connsiteY1" fmla="*/ 0 h 7608498"/>
              <a:gd name="connsiteX2" fmla="*/ 1010652 w 1010652"/>
              <a:gd name="connsiteY2" fmla="*/ 1159572 h 7608498"/>
              <a:gd name="connsiteX3" fmla="*/ 0 w 1010652"/>
              <a:gd name="connsiteY3" fmla="*/ 7608498 h 7608498"/>
              <a:gd name="connsiteX0" fmla="*/ 36095 w 1010652"/>
              <a:gd name="connsiteY0" fmla="*/ 1063320 h 1159572"/>
              <a:gd name="connsiteX1" fmla="*/ 0 w 1010652"/>
              <a:gd name="connsiteY1" fmla="*/ 0 h 1159572"/>
              <a:gd name="connsiteX2" fmla="*/ 1010652 w 1010652"/>
              <a:gd name="connsiteY2" fmla="*/ 1159572 h 1159572"/>
              <a:gd name="connsiteX3" fmla="*/ 36095 w 1010652"/>
              <a:gd name="connsiteY3" fmla="*/ 1063320 h 1159572"/>
              <a:gd name="connsiteX0" fmla="*/ 4345 w 1010652"/>
              <a:gd name="connsiteY0" fmla="*/ 1069670 h 1159572"/>
              <a:gd name="connsiteX1" fmla="*/ 0 w 1010652"/>
              <a:gd name="connsiteY1" fmla="*/ 0 h 1159572"/>
              <a:gd name="connsiteX2" fmla="*/ 1010652 w 1010652"/>
              <a:gd name="connsiteY2" fmla="*/ 1159572 h 1159572"/>
              <a:gd name="connsiteX3" fmla="*/ 4345 w 1010652"/>
              <a:gd name="connsiteY3" fmla="*/ 1069670 h 1159572"/>
              <a:gd name="connsiteX0" fmla="*/ 4345 w 470902"/>
              <a:gd name="connsiteY0" fmla="*/ 1069670 h 1069670"/>
              <a:gd name="connsiteX1" fmla="*/ 0 w 470902"/>
              <a:gd name="connsiteY1" fmla="*/ 0 h 1069670"/>
              <a:gd name="connsiteX2" fmla="*/ 470902 w 470902"/>
              <a:gd name="connsiteY2" fmla="*/ 562672 h 1069670"/>
              <a:gd name="connsiteX3" fmla="*/ 4345 w 470902"/>
              <a:gd name="connsiteY3" fmla="*/ 1069670 h 1069670"/>
              <a:gd name="connsiteX0" fmla="*/ 17045 w 470902"/>
              <a:gd name="connsiteY0" fmla="*/ 1018870 h 1018870"/>
              <a:gd name="connsiteX1" fmla="*/ 0 w 470902"/>
              <a:gd name="connsiteY1" fmla="*/ 0 h 1018870"/>
              <a:gd name="connsiteX2" fmla="*/ 470902 w 470902"/>
              <a:gd name="connsiteY2" fmla="*/ 562672 h 1018870"/>
              <a:gd name="connsiteX3" fmla="*/ 17045 w 470902"/>
              <a:gd name="connsiteY3" fmla="*/ 1018870 h 1018870"/>
              <a:gd name="connsiteX0" fmla="*/ 17045 w 470902"/>
              <a:gd name="connsiteY0" fmla="*/ 1018870 h 1018870"/>
              <a:gd name="connsiteX1" fmla="*/ 0 w 470902"/>
              <a:gd name="connsiteY1" fmla="*/ 0 h 1018870"/>
              <a:gd name="connsiteX2" fmla="*/ 470902 w 470902"/>
              <a:gd name="connsiteY2" fmla="*/ 562672 h 1018870"/>
              <a:gd name="connsiteX3" fmla="*/ 17045 w 470902"/>
              <a:gd name="connsiteY3" fmla="*/ 1018870 h 1018870"/>
              <a:gd name="connsiteX0" fmla="*/ 17045 w 481788"/>
              <a:gd name="connsiteY0" fmla="*/ 1018870 h 1018870"/>
              <a:gd name="connsiteX1" fmla="*/ 0 w 481788"/>
              <a:gd name="connsiteY1" fmla="*/ 0 h 1018870"/>
              <a:gd name="connsiteX2" fmla="*/ 481788 w 481788"/>
              <a:gd name="connsiteY2" fmla="*/ 554508 h 1018870"/>
              <a:gd name="connsiteX3" fmla="*/ 17045 w 481788"/>
              <a:gd name="connsiteY3" fmla="*/ 1018870 h 1018870"/>
              <a:gd name="connsiteX0" fmla="*/ 11602 w 481788"/>
              <a:gd name="connsiteY0" fmla="*/ 1016148 h 1016148"/>
              <a:gd name="connsiteX1" fmla="*/ 0 w 481788"/>
              <a:gd name="connsiteY1" fmla="*/ 0 h 1016148"/>
              <a:gd name="connsiteX2" fmla="*/ 481788 w 481788"/>
              <a:gd name="connsiteY2" fmla="*/ 554508 h 1016148"/>
              <a:gd name="connsiteX3" fmla="*/ 11602 w 481788"/>
              <a:gd name="connsiteY3" fmla="*/ 1016148 h 1016148"/>
            </a:gdLst>
            <a:ahLst/>
            <a:cxnLst>
              <a:cxn ang="0">
                <a:pos x="connsiteX0" y="connsiteY0"/>
              </a:cxn>
              <a:cxn ang="0">
                <a:pos x="connsiteX1" y="connsiteY1"/>
              </a:cxn>
              <a:cxn ang="0">
                <a:pos x="connsiteX2" y="connsiteY2"/>
              </a:cxn>
              <a:cxn ang="0">
                <a:pos x="connsiteX3" y="connsiteY3"/>
              </a:cxn>
            </a:cxnLst>
            <a:rect l="l" t="t" r="r" b="b"/>
            <a:pathLst>
              <a:path w="481788" h="1016148">
                <a:moveTo>
                  <a:pt x="11602" y="1016148"/>
                </a:moveTo>
                <a:cubicBezTo>
                  <a:pt x="10154" y="659591"/>
                  <a:pt x="1448" y="356557"/>
                  <a:pt x="0" y="0"/>
                </a:cubicBezTo>
                <a:lnTo>
                  <a:pt x="481788" y="554508"/>
                </a:lnTo>
                <a:lnTo>
                  <a:pt x="11602" y="1016148"/>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a:off x="4572004" y="6320367"/>
            <a:ext cx="613829" cy="537633"/>
          </a:xfrm>
          <a:prstGeom prst="line">
            <a:avLst/>
          </a:prstGeom>
          <a:ln>
            <a:solidFill>
              <a:srgbClr val="C9C9C9"/>
            </a:solidFill>
          </a:ln>
        </p:spPr>
        <p:style>
          <a:lnRef idx="2">
            <a:schemeClr val="accent3"/>
          </a:lnRef>
          <a:fillRef idx="0">
            <a:schemeClr val="accent3"/>
          </a:fillRef>
          <a:effectRef idx="1">
            <a:schemeClr val="accent3"/>
          </a:effectRef>
          <a:fontRef idx="minor">
            <a:schemeClr val="tx1"/>
          </a:fontRef>
        </p:style>
      </p:cxnSp>
      <p:cxnSp>
        <p:nvCxnSpPr>
          <p:cNvPr id="29" name="Straight Connector 28"/>
          <p:cNvCxnSpPr/>
          <p:nvPr/>
        </p:nvCxnSpPr>
        <p:spPr>
          <a:xfrm flipH="1">
            <a:off x="4572003" y="6858000"/>
            <a:ext cx="1104897" cy="0"/>
          </a:xfrm>
          <a:prstGeom prst="line">
            <a:avLst/>
          </a:prstGeom>
          <a:ln>
            <a:solidFill>
              <a:srgbClr val="C9C9C9"/>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51897863"/>
      </p:ext>
    </p:extLst>
  </p:cSld>
  <p:clrMapOvr>
    <a:masterClrMapping/>
  </p:clrMapOvr>
  <mc:AlternateContent xmlns:mc="http://schemas.openxmlformats.org/markup-compatibility/2006" xmlns:p14="http://schemas.microsoft.com/office/powerpoint/2010/main">
    <mc:Choice Requires="p14">
      <p:transition p14:dur="250" advTm="3000">
        <p:cut/>
      </p:transition>
    </mc:Choice>
    <mc:Fallback xmlns="">
      <p:transition advTm="300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5400000">
            <a:off x="375249" y="-375249"/>
            <a:ext cx="6858000" cy="7608498"/>
          </a:xfrm>
          <a:prstGeom prst="rtTriangle">
            <a:avLst/>
          </a:prstGeom>
          <a:solidFill>
            <a:schemeClr val="accent1">
              <a:lumMod val="50000"/>
              <a:alpha val="87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BDDBE3"/>
                </a:solidFill>
                <a:latin typeface="Baskerville Old Face" panose="02020602080505020303" pitchFamily="18" charset="0"/>
              </a:rPr>
              <a:t>Contact Us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7218" y="365125"/>
            <a:ext cx="2121984" cy="932876"/>
          </a:xfrm>
          <a:prstGeom prst="rect">
            <a:avLst/>
          </a:prstGeom>
        </p:spPr>
      </p:pic>
      <p:cxnSp>
        <p:nvCxnSpPr>
          <p:cNvPr id="11" name="Straight Connector 10"/>
          <p:cNvCxnSpPr/>
          <p:nvPr/>
        </p:nvCxnSpPr>
        <p:spPr>
          <a:xfrm flipV="1">
            <a:off x="1000664" y="1369568"/>
            <a:ext cx="10428538" cy="14070"/>
          </a:xfrm>
          <a:prstGeom prst="line">
            <a:avLst/>
          </a:prstGeom>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785822" y="1710089"/>
            <a:ext cx="3676650" cy="2308324"/>
          </a:xfrm>
          <a:prstGeom prst="rect">
            <a:avLst/>
          </a:prstGeom>
          <a:noFill/>
        </p:spPr>
        <p:txBody>
          <a:bodyPr wrap="square" rtlCol="0">
            <a:spAutoFit/>
          </a:bodyPr>
          <a:lstStyle/>
          <a:p>
            <a:r>
              <a:rPr lang="en-US" dirty="0">
                <a:solidFill>
                  <a:schemeClr val="bg1"/>
                </a:solidFill>
              </a:rPr>
              <a:t>akdirectional@alaskadirectional.com</a:t>
            </a:r>
          </a:p>
          <a:p>
            <a:endParaRPr lang="en-US" dirty="0">
              <a:solidFill>
                <a:schemeClr val="bg1"/>
              </a:solidFill>
            </a:endParaRPr>
          </a:p>
          <a:p>
            <a:r>
              <a:rPr lang="en-US" dirty="0">
                <a:solidFill>
                  <a:schemeClr val="bg1"/>
                </a:solidFill>
              </a:rPr>
              <a:t>200 E. Commercial Dr.</a:t>
            </a:r>
          </a:p>
          <a:p>
            <a:r>
              <a:rPr lang="en-US" dirty="0">
                <a:solidFill>
                  <a:schemeClr val="bg1"/>
                </a:solidFill>
              </a:rPr>
              <a:t>Palmer AK, 99645</a:t>
            </a:r>
          </a:p>
          <a:p>
            <a:endParaRPr lang="en-US" dirty="0">
              <a:solidFill>
                <a:schemeClr val="bg1"/>
              </a:solidFill>
            </a:endParaRPr>
          </a:p>
          <a:p>
            <a:r>
              <a:rPr lang="en-US" dirty="0">
                <a:solidFill>
                  <a:schemeClr val="bg1"/>
                </a:solidFill>
              </a:rPr>
              <a:t>(907) 357-9015</a:t>
            </a:r>
          </a:p>
          <a:p>
            <a:endParaRPr lang="en-US" dirty="0">
              <a:solidFill>
                <a:schemeClr val="bg1"/>
              </a:solidFill>
            </a:endParaRPr>
          </a:p>
          <a:p>
            <a:r>
              <a:rPr lang="en-US" dirty="0">
                <a:solidFill>
                  <a:schemeClr val="bg1"/>
                </a:solidFill>
              </a:rPr>
              <a:t>Alaskadirectional.com</a:t>
            </a:r>
          </a:p>
        </p:txBody>
      </p:sp>
      <p:pic>
        <p:nvPicPr>
          <p:cNvPr id="13" name="Picture 1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89560" y="1654236"/>
            <a:ext cx="548640" cy="548640"/>
          </a:xfrm>
          <a:prstGeom prst="rect">
            <a:avLst/>
          </a:prstGeom>
        </p:spPr>
      </p:pic>
      <p:pic>
        <p:nvPicPr>
          <p:cNvPr id="14" name="Picture 1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92228" y="3039290"/>
            <a:ext cx="364905" cy="364905"/>
          </a:xfrm>
          <a:prstGeom prst="rect">
            <a:avLst/>
          </a:prstGeom>
        </p:spPr>
      </p:pic>
      <p:pic>
        <p:nvPicPr>
          <p:cNvPr id="15" name="Picture 1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99524" y="2274920"/>
            <a:ext cx="538676" cy="538676"/>
          </a:xfrm>
          <a:prstGeom prst="rect">
            <a:avLst/>
          </a:prstGeom>
        </p:spPr>
      </p:pic>
      <p:pic>
        <p:nvPicPr>
          <p:cNvPr id="16" name="Picture 15"/>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309257" y="3559609"/>
            <a:ext cx="530848" cy="530848"/>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t="14568" b="7552"/>
          <a:stretch/>
        </p:blipFill>
        <p:spPr>
          <a:xfrm>
            <a:off x="1715718" y="3941962"/>
            <a:ext cx="4380282" cy="2558537"/>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1161" y="1654236"/>
            <a:ext cx="4160952" cy="2773968"/>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582384" y="2753155"/>
            <a:ext cx="4021239" cy="30159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009166"/>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5400000">
            <a:off x="375249" y="-375249"/>
            <a:ext cx="6858000" cy="7608498"/>
          </a:xfrm>
          <a:prstGeom prst="rtTriangle">
            <a:avLst/>
          </a:prstGeom>
          <a:solidFill>
            <a:schemeClr val="accent1">
              <a:lumMod val="50000"/>
              <a:alpha val="87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BDDBE3"/>
                </a:solidFill>
                <a:latin typeface="Baskerville Old Face" panose="02020602080505020303" pitchFamily="18" charset="0"/>
              </a:rPr>
              <a:t>Company Overview</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7218" y="365125"/>
            <a:ext cx="2121984" cy="932876"/>
          </a:xfrm>
          <a:prstGeom prst="rect">
            <a:avLst/>
          </a:prstGeom>
        </p:spPr>
      </p:pic>
      <p:cxnSp>
        <p:nvCxnSpPr>
          <p:cNvPr id="11" name="Straight Connector 10"/>
          <p:cNvCxnSpPr/>
          <p:nvPr/>
        </p:nvCxnSpPr>
        <p:spPr>
          <a:xfrm flipV="1">
            <a:off x="1000664" y="1369568"/>
            <a:ext cx="10428538" cy="14070"/>
          </a:xfrm>
          <a:prstGeom prst="line">
            <a:avLst/>
          </a:prstGeom>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631163" y="1580794"/>
            <a:ext cx="3826538" cy="2308324"/>
          </a:xfrm>
          <a:prstGeom prst="rect">
            <a:avLst/>
          </a:prstGeom>
          <a:noFill/>
        </p:spPr>
        <p:txBody>
          <a:bodyPr wrap="square" rtlCol="0">
            <a:spAutoFit/>
          </a:bodyPr>
          <a:lstStyle/>
          <a:p>
            <a:r>
              <a:rPr lang="en-US" sz="1600" dirty="0">
                <a:solidFill>
                  <a:schemeClr val="bg1"/>
                </a:solidFill>
              </a:rPr>
              <a:t>Alaska Directional, LLC is a company based in Palmer, Alaska. We have over 100 years in combined experience within the industry.</a:t>
            </a:r>
          </a:p>
          <a:p>
            <a:r>
              <a:rPr lang="en-US" sz="1600" dirty="0">
                <a:solidFill>
                  <a:schemeClr val="bg1"/>
                </a:solidFill>
              </a:rPr>
              <a:t>We offer complete job build-outs: project planning, directional drilling, natural gas lines, pipeline, water, telephone overhead, utility installation, underground</a:t>
            </a:r>
          </a:p>
          <a:p>
            <a:r>
              <a:rPr lang="en-US" sz="1600" dirty="0">
                <a:solidFill>
                  <a:schemeClr val="bg1"/>
                </a:solidFill>
              </a:rPr>
              <a:t>installation, fiber optic placement, </a:t>
            </a:r>
          </a:p>
          <a:p>
            <a:r>
              <a:rPr lang="en-US" sz="1600" dirty="0">
                <a:solidFill>
                  <a:schemeClr val="bg1"/>
                </a:solidFill>
              </a:rPr>
              <a:t>splicing, and terminations.</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0392" t="4584" r="8542" b="5832"/>
          <a:stretch/>
        </p:blipFill>
        <p:spPr>
          <a:xfrm>
            <a:off x="8733512" y="1580794"/>
            <a:ext cx="2620288" cy="385864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13506" b="6322"/>
          <a:stretch/>
        </p:blipFill>
        <p:spPr>
          <a:xfrm>
            <a:off x="2320673" y="4149444"/>
            <a:ext cx="2946652" cy="236240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2029" y="2188392"/>
            <a:ext cx="2902099" cy="290209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175" y="4221135"/>
            <a:ext cx="2958693" cy="2219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6385123"/>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r="64357"/>
          <a:stretch/>
        </p:blipFill>
        <p:spPr>
          <a:xfrm flipH="1">
            <a:off x="-1" y="0"/>
            <a:ext cx="3019426" cy="6858000"/>
          </a:xfrm>
          <a:prstGeom prst="rect">
            <a:avLst/>
          </a:prstGeom>
          <a:ln>
            <a:noFill/>
          </a:ln>
        </p:spPr>
      </p:pic>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022210" y="0"/>
            <a:ext cx="9172575" cy="6858000"/>
          </a:xfrm>
          <a:prstGeom prst="rect">
            <a:avLst/>
          </a:prstGeom>
        </p:spPr>
      </p:pic>
      <p:sp>
        <p:nvSpPr>
          <p:cNvPr id="4" name="Right Triangle 3"/>
          <p:cNvSpPr/>
          <p:nvPr/>
        </p:nvSpPr>
        <p:spPr>
          <a:xfrm rot="5400000">
            <a:off x="375249" y="-375249"/>
            <a:ext cx="6858000" cy="7608498"/>
          </a:xfrm>
          <a:prstGeom prst="rtTriangle">
            <a:avLst/>
          </a:prstGeom>
          <a:solidFill>
            <a:schemeClr val="accent1">
              <a:lumMod val="50000"/>
              <a:alpha val="87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BDDBE3"/>
                </a:solidFill>
                <a:latin typeface="Baskerville Old Face" panose="02020602080505020303" pitchFamily="18" charset="0"/>
              </a:rPr>
              <a:t>Our Vision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7218" y="365125"/>
            <a:ext cx="2121984" cy="932876"/>
          </a:xfrm>
          <a:prstGeom prst="rect">
            <a:avLst/>
          </a:prstGeom>
        </p:spPr>
      </p:pic>
      <p:cxnSp>
        <p:nvCxnSpPr>
          <p:cNvPr id="11" name="Straight Connector 10"/>
          <p:cNvCxnSpPr/>
          <p:nvPr/>
        </p:nvCxnSpPr>
        <p:spPr>
          <a:xfrm flipV="1">
            <a:off x="1000664" y="1369568"/>
            <a:ext cx="10428538" cy="14070"/>
          </a:xfrm>
          <a:prstGeom prst="line">
            <a:avLst/>
          </a:prstGeom>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631163" y="1580794"/>
            <a:ext cx="3645562" cy="2708434"/>
          </a:xfrm>
          <a:prstGeom prst="rect">
            <a:avLst/>
          </a:prstGeom>
          <a:noFill/>
        </p:spPr>
        <p:txBody>
          <a:bodyPr wrap="square" rtlCol="0">
            <a:spAutoFit/>
          </a:bodyPr>
          <a:lstStyle/>
          <a:p>
            <a:r>
              <a:rPr lang="en-US" sz="1700" dirty="0">
                <a:solidFill>
                  <a:schemeClr val="bg1"/>
                </a:solidFill>
              </a:rPr>
              <a:t>As an Alaskan-owned and operated company, our mission is to exceed industry standards utilizing the latest technology and the highest safety standards. Our team is fully trained in every aspect of project management, directional drilling, trenching, </a:t>
            </a:r>
          </a:p>
          <a:p>
            <a:r>
              <a:rPr lang="en-US" sz="1700" dirty="0">
                <a:solidFill>
                  <a:schemeClr val="bg1"/>
                </a:solidFill>
              </a:rPr>
              <a:t>plowing, communications </a:t>
            </a:r>
          </a:p>
          <a:p>
            <a:r>
              <a:rPr lang="en-US" sz="1700" dirty="0">
                <a:solidFill>
                  <a:schemeClr val="bg1"/>
                </a:solidFill>
              </a:rPr>
              <a:t>Infrastructure, </a:t>
            </a:r>
          </a:p>
          <a:p>
            <a:r>
              <a:rPr lang="en-US" sz="1700" dirty="0">
                <a:solidFill>
                  <a:schemeClr val="bg1"/>
                </a:solidFill>
              </a:rPr>
              <a:t>and more.</a:t>
            </a:r>
          </a:p>
        </p:txBody>
      </p:sp>
    </p:spTree>
    <p:extLst>
      <p:ext uri="{BB962C8B-B14F-4D97-AF65-F5344CB8AC3E}">
        <p14:creationId xmlns:p14="http://schemas.microsoft.com/office/powerpoint/2010/main" val="2748565262"/>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5400000">
            <a:off x="375249" y="-375249"/>
            <a:ext cx="6858000" cy="7608498"/>
          </a:xfrm>
          <a:prstGeom prst="rtTriangle">
            <a:avLst/>
          </a:prstGeom>
          <a:solidFill>
            <a:schemeClr val="accent1">
              <a:lumMod val="50000"/>
              <a:alpha val="87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BDDBE3"/>
                </a:solidFill>
                <a:latin typeface="Baskerville Old Face" panose="02020602080505020303" pitchFamily="18" charset="0"/>
              </a:rPr>
              <a:t>Fleet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7218" y="365125"/>
            <a:ext cx="2121984" cy="932876"/>
          </a:xfrm>
          <a:prstGeom prst="rect">
            <a:avLst/>
          </a:prstGeom>
        </p:spPr>
      </p:pic>
      <p:cxnSp>
        <p:nvCxnSpPr>
          <p:cNvPr id="11" name="Straight Connector 10"/>
          <p:cNvCxnSpPr/>
          <p:nvPr/>
        </p:nvCxnSpPr>
        <p:spPr>
          <a:xfrm flipV="1">
            <a:off x="1000664" y="1369568"/>
            <a:ext cx="10428538" cy="14070"/>
          </a:xfrm>
          <a:prstGeom prst="line">
            <a:avLst/>
          </a:prstGeom>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9318" y="1690688"/>
            <a:ext cx="2779304" cy="2084478"/>
          </a:xfrm>
          <a:prstGeom prst="rect">
            <a:avLst/>
          </a:prstGeom>
          <a:ln>
            <a:noFill/>
          </a:ln>
          <a:effectLst>
            <a:outerShdw blurRad="292100" dist="63500" dir="48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5970" r="7126" b="8108"/>
          <a:stretch/>
        </p:blipFill>
        <p:spPr>
          <a:xfrm>
            <a:off x="1314450" y="4726841"/>
            <a:ext cx="3600450" cy="196215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200" y="4827088"/>
            <a:ext cx="2971600" cy="1671525"/>
          </a:xfrm>
          <a:prstGeom prst="rect">
            <a:avLst/>
          </a:prstGeom>
          <a:ln>
            <a:noFill/>
          </a:ln>
          <a:effectLst>
            <a:outerShdw blurRad="292100" dist="139700" dir="2700000" algn="tl" rotWithShape="0">
              <a:srgbClr val="333333">
                <a:alpha val="65000"/>
              </a:srgbClr>
            </a:outerShdw>
          </a:effectLst>
        </p:spPr>
      </p:pic>
      <p:pic>
        <p:nvPicPr>
          <p:cNvPr id="3" name="Content Placeholder 2"/>
          <p:cNvPicPr>
            <a:picLocks noGrp="1" noChangeAspect="1"/>
          </p:cNvPicPr>
          <p:nvPr>
            <p:ph idx="1"/>
          </p:nvPr>
        </p:nvPicPr>
        <p:blipFill rotWithShape="1">
          <a:blip r:embed="rId6">
            <a:extLst>
              <a:ext uri="{28A0092B-C50C-407E-A947-70E740481C1C}">
                <a14:useLocalDpi xmlns:a14="http://schemas.microsoft.com/office/drawing/2010/main" val="0"/>
              </a:ext>
            </a:extLst>
          </a:blip>
          <a:srcRect r="13918" b="26759"/>
          <a:stretch/>
        </p:blipFill>
        <p:spPr>
          <a:xfrm>
            <a:off x="4441860" y="2840390"/>
            <a:ext cx="4481088" cy="266282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31161" y="1580793"/>
            <a:ext cx="3988463" cy="1400383"/>
          </a:xfrm>
          <a:prstGeom prst="rect">
            <a:avLst/>
          </a:prstGeom>
          <a:noFill/>
        </p:spPr>
        <p:txBody>
          <a:bodyPr wrap="square" rtlCol="0">
            <a:spAutoFit/>
          </a:bodyPr>
          <a:lstStyle/>
          <a:p>
            <a:r>
              <a:rPr lang="en-US" sz="1700" dirty="0">
                <a:solidFill>
                  <a:schemeClr val="bg1"/>
                </a:solidFill>
              </a:rPr>
              <a:t>Alaska Directional, LLC maintains a fleet of new, top of the line equipment and employs a full-time crew of mechanics to reduce equipment breakdowns, downtime, and ensures timely completion of projects.</a:t>
            </a:r>
          </a:p>
        </p:txBody>
      </p:sp>
      <p:sp>
        <p:nvSpPr>
          <p:cNvPr id="8" name="TextBox 7"/>
          <p:cNvSpPr txBox="1"/>
          <p:nvPr/>
        </p:nvSpPr>
        <p:spPr>
          <a:xfrm>
            <a:off x="631161" y="2869674"/>
            <a:ext cx="3397914" cy="1661993"/>
          </a:xfrm>
          <a:prstGeom prst="rect">
            <a:avLst/>
          </a:prstGeom>
          <a:noFill/>
        </p:spPr>
        <p:txBody>
          <a:bodyPr wrap="square" rtlCol="0">
            <a:spAutoFit/>
          </a:bodyPr>
          <a:lstStyle/>
          <a:p>
            <a:r>
              <a:rPr lang="en-US" sz="1700" dirty="0">
                <a:solidFill>
                  <a:schemeClr val="bg1"/>
                </a:solidFill>
              </a:rPr>
              <a:t>Our equipment is uniquely adapted to Alaska’s changing and difficult climate thus allowing us to</a:t>
            </a:r>
          </a:p>
          <a:p>
            <a:r>
              <a:rPr lang="en-US" sz="1700" dirty="0">
                <a:solidFill>
                  <a:schemeClr val="bg1"/>
                </a:solidFill>
              </a:rPr>
              <a:t>excel at projects year-round </a:t>
            </a:r>
          </a:p>
          <a:p>
            <a:r>
              <a:rPr lang="en-US" sz="1700" dirty="0">
                <a:solidFill>
                  <a:schemeClr val="bg1"/>
                </a:solidFill>
              </a:rPr>
              <a:t>with a full-time crew of </a:t>
            </a:r>
          </a:p>
          <a:p>
            <a:r>
              <a:rPr lang="en-US" sz="1700" dirty="0">
                <a:solidFill>
                  <a:schemeClr val="bg1"/>
                </a:solidFill>
              </a:rPr>
              <a:t>the industry's best.</a:t>
            </a:r>
          </a:p>
        </p:txBody>
      </p:sp>
    </p:spTree>
    <p:extLst>
      <p:ext uri="{BB962C8B-B14F-4D97-AF65-F5344CB8AC3E}">
        <p14:creationId xmlns:p14="http://schemas.microsoft.com/office/powerpoint/2010/main" val="377941592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5400000">
            <a:off x="375249" y="-375249"/>
            <a:ext cx="6858000" cy="7608498"/>
          </a:xfrm>
          <a:prstGeom prst="rtTriangle">
            <a:avLst/>
          </a:prstGeom>
          <a:solidFill>
            <a:schemeClr val="accent1">
              <a:lumMod val="50000"/>
              <a:alpha val="87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BDDBE3"/>
                </a:solidFill>
                <a:latin typeface="Baskerville Old Face" panose="02020602080505020303" pitchFamily="18" charset="0"/>
              </a:rPr>
              <a:t>Service Capabilities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7218" y="365125"/>
            <a:ext cx="2121984" cy="932876"/>
          </a:xfrm>
          <a:prstGeom prst="rect">
            <a:avLst/>
          </a:prstGeom>
        </p:spPr>
      </p:pic>
      <p:cxnSp>
        <p:nvCxnSpPr>
          <p:cNvPr id="11" name="Straight Connector 10"/>
          <p:cNvCxnSpPr/>
          <p:nvPr/>
        </p:nvCxnSpPr>
        <p:spPr>
          <a:xfrm flipV="1">
            <a:off x="1000664" y="1369568"/>
            <a:ext cx="10428538" cy="14070"/>
          </a:xfrm>
          <a:prstGeom prst="line">
            <a:avLst/>
          </a:prstGeom>
        </p:spPr>
        <p:style>
          <a:lnRef idx="3">
            <a:schemeClr val="dk1"/>
          </a:lnRef>
          <a:fillRef idx="0">
            <a:schemeClr val="dk1"/>
          </a:fillRef>
          <a:effectRef idx="2">
            <a:schemeClr val="dk1"/>
          </a:effectRef>
          <a:fontRef idx="minor">
            <a:schemeClr val="tx1"/>
          </a:fontRef>
        </p:style>
      </p:cxnSp>
      <p:sp>
        <p:nvSpPr>
          <p:cNvPr id="12" name="Content Placeholder 8"/>
          <p:cNvSpPr>
            <a:spLocks noGrp="1"/>
          </p:cNvSpPr>
          <p:nvPr>
            <p:ph idx="1"/>
          </p:nvPr>
        </p:nvSpPr>
        <p:spPr>
          <a:xfrm>
            <a:off x="628650" y="1690688"/>
            <a:ext cx="3667125" cy="3139167"/>
          </a:xfrm>
        </p:spPr>
        <p:txBody>
          <a:bodyPr>
            <a:noAutofit/>
          </a:bodyPr>
          <a:lstStyle/>
          <a:p>
            <a:pPr marL="0" indent="0">
              <a:spcBef>
                <a:spcPts val="600"/>
              </a:spcBef>
              <a:buClr>
                <a:schemeClr val="tx1"/>
              </a:buClr>
              <a:buNone/>
            </a:pPr>
            <a:r>
              <a:rPr lang="en-US" sz="1700" dirty="0">
                <a:solidFill>
                  <a:schemeClr val="bg1"/>
                </a:solidFill>
              </a:rPr>
              <a:t>Telecommunications</a:t>
            </a:r>
          </a:p>
          <a:p>
            <a:pPr marL="0" indent="0">
              <a:spcBef>
                <a:spcPts val="600"/>
              </a:spcBef>
              <a:buClr>
                <a:schemeClr val="tx1"/>
              </a:buClr>
              <a:buNone/>
            </a:pPr>
            <a:r>
              <a:rPr lang="en-US" sz="1700" dirty="0">
                <a:solidFill>
                  <a:schemeClr val="bg1"/>
                </a:solidFill>
              </a:rPr>
              <a:t>Fiber and copper Splicing</a:t>
            </a:r>
          </a:p>
          <a:p>
            <a:pPr marL="0" indent="0">
              <a:spcBef>
                <a:spcPts val="600"/>
              </a:spcBef>
              <a:buClr>
                <a:schemeClr val="tx1"/>
              </a:buClr>
              <a:buNone/>
            </a:pPr>
            <a:r>
              <a:rPr lang="en-US" sz="1700" dirty="0">
                <a:solidFill>
                  <a:schemeClr val="bg1"/>
                </a:solidFill>
              </a:rPr>
              <a:t>Drilling Capabilities over 3000ft</a:t>
            </a:r>
          </a:p>
          <a:p>
            <a:pPr marL="0" indent="0">
              <a:spcBef>
                <a:spcPts val="600"/>
              </a:spcBef>
              <a:buClr>
                <a:schemeClr val="tx1"/>
              </a:buClr>
              <a:buNone/>
            </a:pPr>
            <a:r>
              <a:rPr lang="en-US" sz="1700" dirty="0">
                <a:solidFill>
                  <a:schemeClr val="bg1"/>
                </a:solidFill>
              </a:rPr>
              <a:t>Natural Gas Distribution and Mains</a:t>
            </a:r>
          </a:p>
          <a:p>
            <a:pPr marL="0" indent="0">
              <a:spcBef>
                <a:spcPts val="600"/>
              </a:spcBef>
              <a:buClr>
                <a:schemeClr val="tx1"/>
              </a:buClr>
              <a:buNone/>
            </a:pPr>
            <a:r>
              <a:rPr lang="en-US" sz="1700" dirty="0">
                <a:solidFill>
                  <a:schemeClr val="bg1"/>
                </a:solidFill>
              </a:rPr>
              <a:t>HDPE Fusion and Testing</a:t>
            </a:r>
          </a:p>
          <a:p>
            <a:pPr marL="0" indent="0">
              <a:spcBef>
                <a:spcPts val="600"/>
              </a:spcBef>
              <a:buClr>
                <a:schemeClr val="tx1"/>
              </a:buClr>
              <a:buNone/>
            </a:pPr>
            <a:r>
              <a:rPr lang="en-US" sz="1700" dirty="0">
                <a:solidFill>
                  <a:schemeClr val="bg1"/>
                </a:solidFill>
              </a:rPr>
              <a:t>SWPPP Certified Staff</a:t>
            </a:r>
          </a:p>
          <a:p>
            <a:pPr marL="0" indent="0">
              <a:spcBef>
                <a:spcPts val="600"/>
              </a:spcBef>
              <a:buClr>
                <a:schemeClr val="tx1"/>
              </a:buClr>
              <a:buNone/>
            </a:pPr>
            <a:r>
              <a:rPr lang="en-US" sz="1700" dirty="0">
                <a:solidFill>
                  <a:schemeClr val="bg1"/>
                </a:solidFill>
              </a:rPr>
              <a:t>Traffic Control Certified Staff</a:t>
            </a:r>
          </a:p>
          <a:p>
            <a:pPr marL="0" indent="0">
              <a:spcBef>
                <a:spcPts val="600"/>
              </a:spcBef>
              <a:buClr>
                <a:schemeClr val="tx1"/>
              </a:buClr>
              <a:buNone/>
            </a:pPr>
            <a:r>
              <a:rPr lang="en-US" sz="1700" dirty="0">
                <a:solidFill>
                  <a:schemeClr val="bg1"/>
                </a:solidFill>
              </a:rPr>
              <a:t>Gas OQ Certified Staff</a:t>
            </a:r>
          </a:p>
          <a:p>
            <a:pPr marL="0" indent="0">
              <a:spcBef>
                <a:spcPts val="600"/>
              </a:spcBef>
              <a:buClr>
                <a:schemeClr val="tx1"/>
              </a:buClr>
              <a:buNone/>
            </a:pPr>
            <a:r>
              <a:rPr lang="en-US" sz="1700" dirty="0">
                <a:solidFill>
                  <a:schemeClr val="bg1"/>
                </a:solidFill>
              </a:rPr>
              <a:t>Water and Sewer</a:t>
            </a:r>
            <a:endParaRPr lang="en-US" sz="2000" dirty="0">
              <a:solidFill>
                <a:schemeClr val="bg1"/>
              </a:solidFill>
            </a:endParaRPr>
          </a:p>
          <a:p>
            <a:pPr marL="0" indent="0">
              <a:buNone/>
            </a:pPr>
            <a:r>
              <a:rPr lang="en-US" sz="1700" dirty="0">
                <a:solidFill>
                  <a:schemeClr val="bg1"/>
                </a:solidFill>
              </a:rPr>
              <a:t>Flex Steel</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 t="1018" r="750"/>
          <a:stretch/>
        </p:blipFill>
        <p:spPr>
          <a:xfrm>
            <a:off x="4638823" y="1782844"/>
            <a:ext cx="2914353" cy="1930855"/>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202"/>
          <a:stretch/>
        </p:blipFill>
        <p:spPr>
          <a:xfrm rot="5400000">
            <a:off x="7835896" y="2358159"/>
            <a:ext cx="4093219" cy="294258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7A4BDED-BCE0-4C31-A0AC-65F766254B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8" t="11213" r="4855" b="11807"/>
          <a:stretch/>
        </p:blipFill>
        <p:spPr>
          <a:xfrm>
            <a:off x="5972174" y="3341227"/>
            <a:ext cx="2926080" cy="1944622"/>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0215" b="3945"/>
          <a:stretch/>
        </p:blipFill>
        <p:spPr>
          <a:xfrm>
            <a:off x="3033583" y="3919123"/>
            <a:ext cx="3181350" cy="2552640"/>
          </a:xfrm>
          <a:prstGeom prst="rect">
            <a:avLst/>
          </a:prstGeom>
          <a:effectLst>
            <a:outerShdw blurRad="292100" dist="38100" dir="8100000" algn="tr" rotWithShape="0">
              <a:prstClr val="black">
                <a:alpha val="65000"/>
              </a:prstClr>
            </a:outerShdw>
          </a:effectLst>
        </p:spPr>
      </p:pic>
    </p:spTree>
    <p:extLst>
      <p:ext uri="{BB962C8B-B14F-4D97-AF65-F5344CB8AC3E}">
        <p14:creationId xmlns:p14="http://schemas.microsoft.com/office/powerpoint/2010/main" val="107099121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5400000">
            <a:off x="375249" y="-375249"/>
            <a:ext cx="6858000" cy="7608498"/>
          </a:xfrm>
          <a:prstGeom prst="rtTriangle">
            <a:avLst/>
          </a:prstGeom>
          <a:solidFill>
            <a:schemeClr val="accent1">
              <a:lumMod val="50000"/>
              <a:alpha val="87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BDDBE3"/>
                </a:solidFill>
                <a:latin typeface="Baskerville Old Face" panose="02020602080505020303" pitchFamily="18" charset="0"/>
              </a:rPr>
              <a:t>Service Capabilities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7218" y="365125"/>
            <a:ext cx="2121984" cy="932876"/>
          </a:xfrm>
          <a:prstGeom prst="rect">
            <a:avLst/>
          </a:prstGeom>
        </p:spPr>
      </p:pic>
      <p:sp>
        <p:nvSpPr>
          <p:cNvPr id="6" name="Content Placeholder 8"/>
          <p:cNvSpPr>
            <a:spLocks noGrp="1"/>
          </p:cNvSpPr>
          <p:nvPr>
            <p:ph idx="1"/>
          </p:nvPr>
        </p:nvSpPr>
        <p:spPr>
          <a:xfrm>
            <a:off x="650625" y="1690687"/>
            <a:ext cx="3682401" cy="3031174"/>
          </a:xfrm>
        </p:spPr>
        <p:txBody>
          <a:bodyPr>
            <a:noAutofit/>
          </a:bodyPr>
          <a:lstStyle/>
          <a:p>
            <a:pPr marL="0" indent="0">
              <a:spcBef>
                <a:spcPts val="600"/>
              </a:spcBef>
              <a:buClr>
                <a:schemeClr val="tx1"/>
              </a:buClr>
              <a:buNone/>
            </a:pPr>
            <a:r>
              <a:rPr lang="en-US" sz="1700" dirty="0">
                <a:solidFill>
                  <a:schemeClr val="bg1"/>
                </a:solidFill>
              </a:rPr>
              <a:t>State of Alaska Electrical Administrator</a:t>
            </a:r>
          </a:p>
          <a:p>
            <a:pPr marL="0" indent="0">
              <a:spcBef>
                <a:spcPts val="600"/>
              </a:spcBef>
              <a:buClr>
                <a:schemeClr val="tx1"/>
              </a:buClr>
              <a:buNone/>
            </a:pPr>
            <a:r>
              <a:rPr lang="en-US" sz="1700" dirty="0">
                <a:solidFill>
                  <a:schemeClr val="bg1"/>
                </a:solidFill>
              </a:rPr>
              <a:t>Project Design &amp; Consulting</a:t>
            </a:r>
          </a:p>
          <a:p>
            <a:pPr marL="0" indent="0">
              <a:spcBef>
                <a:spcPts val="600"/>
              </a:spcBef>
              <a:buClr>
                <a:schemeClr val="tx1"/>
              </a:buClr>
              <a:buNone/>
            </a:pPr>
            <a:r>
              <a:rPr lang="en-US" sz="1700" dirty="0">
                <a:solidFill>
                  <a:schemeClr val="bg1"/>
                </a:solidFill>
              </a:rPr>
              <a:t>Horizontal Directional Drilling</a:t>
            </a:r>
          </a:p>
          <a:p>
            <a:pPr marL="0" indent="0">
              <a:spcBef>
                <a:spcPts val="600"/>
              </a:spcBef>
              <a:buClr>
                <a:schemeClr val="tx1"/>
              </a:buClr>
              <a:buNone/>
            </a:pPr>
            <a:r>
              <a:rPr lang="en-US" sz="1700" dirty="0">
                <a:solidFill>
                  <a:schemeClr val="bg1"/>
                </a:solidFill>
              </a:rPr>
              <a:t>Overhead and Underground Utility Installation</a:t>
            </a:r>
          </a:p>
          <a:p>
            <a:pPr marL="0" indent="0">
              <a:spcBef>
                <a:spcPts val="600"/>
              </a:spcBef>
              <a:buClr>
                <a:schemeClr val="tx1"/>
              </a:buClr>
              <a:buNone/>
            </a:pPr>
            <a:r>
              <a:rPr lang="en-US" sz="1700" dirty="0">
                <a:solidFill>
                  <a:schemeClr val="bg1"/>
                </a:solidFill>
              </a:rPr>
              <a:t>Trenching</a:t>
            </a:r>
          </a:p>
          <a:p>
            <a:pPr marL="0" indent="0">
              <a:spcBef>
                <a:spcPts val="600"/>
              </a:spcBef>
              <a:buClr>
                <a:schemeClr val="tx1"/>
              </a:buClr>
              <a:buNone/>
            </a:pPr>
            <a:r>
              <a:rPr lang="en-US" sz="1700" dirty="0">
                <a:solidFill>
                  <a:schemeClr val="bg1"/>
                </a:solidFill>
              </a:rPr>
              <a:t>Pipeline</a:t>
            </a:r>
          </a:p>
          <a:p>
            <a:pPr marL="0" indent="0">
              <a:spcBef>
                <a:spcPts val="600"/>
              </a:spcBef>
              <a:buClr>
                <a:schemeClr val="tx1"/>
              </a:buClr>
              <a:buNone/>
            </a:pPr>
            <a:r>
              <a:rPr lang="en-US" sz="1700" dirty="0">
                <a:solidFill>
                  <a:schemeClr val="bg1"/>
                </a:solidFill>
              </a:rPr>
              <a:t>Plowing</a:t>
            </a:r>
          </a:p>
          <a:p>
            <a:pPr marL="0" indent="0">
              <a:buNone/>
            </a:pPr>
            <a:endParaRPr lang="en-US" dirty="0"/>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6228" t="23918" r="24116" b="67"/>
          <a:stretch/>
        </p:blipFill>
        <p:spPr>
          <a:xfrm>
            <a:off x="2790429" y="3381375"/>
            <a:ext cx="2524521" cy="289844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75114" y="1690687"/>
            <a:ext cx="2360590" cy="311122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96934" y="1690687"/>
            <a:ext cx="2316293" cy="3088390"/>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flipV="1">
            <a:off x="1000664" y="1369568"/>
            <a:ext cx="10428538" cy="14070"/>
          </a:xfrm>
          <a:prstGeom prst="line">
            <a:avLst/>
          </a:prstGeom>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79072" y="4117267"/>
            <a:ext cx="3827384" cy="2152216"/>
          </a:xfrm>
          <a:prstGeom prst="rect">
            <a:avLst/>
          </a:prstGeom>
          <a:ln>
            <a:noFill/>
          </a:ln>
          <a:effectLst>
            <a:outerShdw blurRad="190500" sx="102000" sy="102000" algn="ctr" rotWithShape="0">
              <a:prstClr val="black">
                <a:alpha val="70000"/>
              </a:prstClr>
            </a:outerShdw>
          </a:effectLst>
        </p:spPr>
      </p:pic>
    </p:spTree>
    <p:extLst>
      <p:ext uri="{BB962C8B-B14F-4D97-AF65-F5344CB8AC3E}">
        <p14:creationId xmlns:p14="http://schemas.microsoft.com/office/powerpoint/2010/main" val="913861086"/>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lumMod val="50000"/>
                  </a:schemeClr>
                </a:solidFill>
                <a:latin typeface="Baskerville Old Face" panose="02020602080505020303" pitchFamily="18" charset="0"/>
              </a:rPr>
              <a:t>Projects – Long Haul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7218" y="365125"/>
            <a:ext cx="2121984" cy="932876"/>
          </a:xfrm>
          <a:prstGeom prst="rect">
            <a:avLst/>
          </a:prstGeom>
        </p:spPr>
      </p:pic>
      <p:cxnSp>
        <p:nvCxnSpPr>
          <p:cNvPr id="11" name="Straight Connector 10"/>
          <p:cNvCxnSpPr/>
          <p:nvPr/>
        </p:nvCxnSpPr>
        <p:spPr>
          <a:xfrm flipV="1">
            <a:off x="1000664" y="1369568"/>
            <a:ext cx="10428538" cy="1407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val="3513491830"/>
              </p:ext>
            </p:extLst>
          </p:nvPr>
        </p:nvGraphicFramePr>
        <p:xfrm>
          <a:off x="1000665" y="1762255"/>
          <a:ext cx="10428537" cy="4352807"/>
        </p:xfrm>
        <a:graphic>
          <a:graphicData uri="http://schemas.openxmlformats.org/drawingml/2006/table">
            <a:tbl>
              <a:tblPr firstRow="1" bandRow="1">
                <a:tableStyleId>{125E5076-3810-47DD-B79F-674D7AD40C01}</a:tableStyleId>
              </a:tblPr>
              <a:tblGrid>
                <a:gridCol w="1322275">
                  <a:extLst>
                    <a:ext uri="{9D8B030D-6E8A-4147-A177-3AD203B41FA5}">
                      <a16:colId xmlns:a16="http://schemas.microsoft.com/office/drawing/2014/main" val="159959907"/>
                    </a:ext>
                  </a:extLst>
                </a:gridCol>
                <a:gridCol w="2395305">
                  <a:extLst>
                    <a:ext uri="{9D8B030D-6E8A-4147-A177-3AD203B41FA5}">
                      <a16:colId xmlns:a16="http://schemas.microsoft.com/office/drawing/2014/main" val="716475818"/>
                    </a:ext>
                  </a:extLst>
                </a:gridCol>
                <a:gridCol w="6710957">
                  <a:extLst>
                    <a:ext uri="{9D8B030D-6E8A-4147-A177-3AD203B41FA5}">
                      <a16:colId xmlns:a16="http://schemas.microsoft.com/office/drawing/2014/main" val="4255718452"/>
                    </a:ext>
                  </a:extLst>
                </a:gridCol>
              </a:tblGrid>
              <a:tr h="355323">
                <a:tc>
                  <a:txBody>
                    <a:bodyPr/>
                    <a:lstStyle/>
                    <a:p>
                      <a:pPr marL="0" marR="0" algn="ctr">
                        <a:spcBef>
                          <a:spcPts val="0"/>
                        </a:spcBef>
                        <a:spcAft>
                          <a:spcPts val="0"/>
                        </a:spcAft>
                      </a:pPr>
                      <a:r>
                        <a:rPr lang="en-US" sz="1600" dirty="0">
                          <a:effectLst/>
                        </a:rPr>
                        <a:t>Dates</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0" marB="0"/>
                </a:tc>
                <a:tc>
                  <a:txBody>
                    <a:bodyPr/>
                    <a:lstStyle/>
                    <a:p>
                      <a:pPr marL="0" marR="0" algn="ctr">
                        <a:spcBef>
                          <a:spcPts val="0"/>
                        </a:spcBef>
                        <a:spcAft>
                          <a:spcPts val="0"/>
                        </a:spcAft>
                      </a:pPr>
                      <a:r>
                        <a:rPr lang="en-US" sz="1600" dirty="0">
                          <a:effectLst/>
                        </a:rPr>
                        <a:t>Project</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0" marB="0"/>
                </a:tc>
                <a:tc>
                  <a:txBody>
                    <a:bodyPr/>
                    <a:lstStyle/>
                    <a:p>
                      <a:pPr marL="0" marR="0" algn="ctr">
                        <a:spcBef>
                          <a:spcPts val="0"/>
                        </a:spcBef>
                        <a:spcAft>
                          <a:spcPts val="0"/>
                        </a:spcAft>
                      </a:pPr>
                      <a:r>
                        <a:rPr lang="en-US" sz="1600">
                          <a:effectLst/>
                        </a:rPr>
                        <a:t>Project Info</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0" marB="0"/>
                </a:tc>
                <a:extLst>
                  <a:ext uri="{0D108BD9-81ED-4DB2-BD59-A6C34878D82A}">
                    <a16:rowId xmlns:a16="http://schemas.microsoft.com/office/drawing/2014/main" val="3117802669"/>
                  </a:ext>
                </a:extLst>
              </a:tr>
              <a:tr h="846536">
                <a:tc>
                  <a:txBody>
                    <a:bodyPr/>
                    <a:lstStyle/>
                    <a:p>
                      <a:pPr marL="0" marR="0" algn="ctr">
                        <a:spcBef>
                          <a:spcPts val="0"/>
                        </a:spcBef>
                        <a:spcAft>
                          <a:spcPts val="0"/>
                        </a:spcAft>
                      </a:pPr>
                      <a:r>
                        <a:rPr lang="en-US" sz="1600">
                          <a:effectLst/>
                        </a:rPr>
                        <a:t>2021-Current</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0" marB="0"/>
                </a:tc>
                <a:tc>
                  <a:txBody>
                    <a:bodyPr/>
                    <a:lstStyle/>
                    <a:p>
                      <a:pPr marL="0" marR="0" algn="l">
                        <a:spcBef>
                          <a:spcPts val="0"/>
                        </a:spcBef>
                        <a:spcAft>
                          <a:spcPts val="0"/>
                        </a:spcAft>
                      </a:pPr>
                      <a:r>
                        <a:rPr lang="en-US" sz="1600" dirty="0" err="1">
                          <a:effectLst/>
                        </a:rPr>
                        <a:t>Nicey</a:t>
                      </a:r>
                      <a:r>
                        <a:rPr lang="en-US" sz="1600" dirty="0">
                          <a:effectLst/>
                        </a:rPr>
                        <a:t> Phase 1</a:t>
                      </a:r>
                      <a:endParaRPr lang="en-US" sz="2800" dirty="0">
                        <a:effectLst/>
                      </a:endParaRPr>
                    </a:p>
                    <a:p>
                      <a:pPr marL="0" marR="0" algn="l">
                        <a:spcBef>
                          <a:spcPts val="0"/>
                        </a:spcBef>
                        <a:spcAft>
                          <a:spcPts val="0"/>
                        </a:spcAft>
                      </a:pPr>
                      <a:r>
                        <a:rPr lang="en-US" sz="1600" dirty="0">
                          <a:effectLst/>
                        </a:rPr>
                        <a:t>Cordova Telephone Cooperative</a:t>
                      </a:r>
                      <a:endParaRPr lang="en-US" sz="2800" dirty="0">
                        <a:effectLst/>
                      </a:endParaRPr>
                    </a:p>
                  </a:txBody>
                  <a:tcPr marL="38100" marR="38100" marT="0" marB="0"/>
                </a:tc>
                <a:tc>
                  <a:txBody>
                    <a:bodyPr/>
                    <a:lstStyle/>
                    <a:p>
                      <a:pPr marL="0" marR="0" algn="ctr">
                        <a:spcBef>
                          <a:spcPts val="0"/>
                        </a:spcBef>
                        <a:spcAft>
                          <a:spcPts val="0"/>
                        </a:spcAft>
                      </a:pPr>
                      <a:r>
                        <a:rPr lang="en-US" sz="1600" dirty="0">
                          <a:effectLst/>
                        </a:rPr>
                        <a:t>17 miles Fiber Optic Installation along the Copper River Hwy by Trench, Plow, Drilling, Fiber blowing, splicing and testing. </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0" marB="0"/>
                </a:tc>
                <a:extLst>
                  <a:ext uri="{0D108BD9-81ED-4DB2-BD59-A6C34878D82A}">
                    <a16:rowId xmlns:a16="http://schemas.microsoft.com/office/drawing/2014/main" val="3256051438"/>
                  </a:ext>
                </a:extLst>
              </a:tr>
              <a:tr h="787737">
                <a:tc>
                  <a:txBody>
                    <a:bodyPr/>
                    <a:lstStyle/>
                    <a:p>
                      <a:pPr marL="0" marR="0" algn="ctr">
                        <a:spcBef>
                          <a:spcPts val="0"/>
                        </a:spcBef>
                        <a:spcAft>
                          <a:spcPts val="0"/>
                        </a:spcAft>
                      </a:pPr>
                      <a:r>
                        <a:rPr lang="en-US" sz="1600">
                          <a:effectLst/>
                        </a:rPr>
                        <a:t>2020-2021</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0" marB="0"/>
                </a:tc>
                <a:tc>
                  <a:txBody>
                    <a:bodyPr/>
                    <a:lstStyle/>
                    <a:p>
                      <a:pPr marL="0" marR="0" algn="l">
                        <a:spcBef>
                          <a:spcPts val="0"/>
                        </a:spcBef>
                        <a:spcAft>
                          <a:spcPts val="0"/>
                        </a:spcAft>
                      </a:pPr>
                      <a:r>
                        <a:rPr lang="en-US" sz="1600" dirty="0">
                          <a:effectLst/>
                        </a:rPr>
                        <a:t>OSP</a:t>
                      </a:r>
                      <a:r>
                        <a:rPr lang="en-US" sz="1600" baseline="0" dirty="0">
                          <a:effectLst/>
                        </a:rPr>
                        <a:t> Healy to Fairbanks</a:t>
                      </a:r>
                    </a:p>
                    <a:p>
                      <a:pPr marL="0" marR="0" algn="l">
                        <a:spcBef>
                          <a:spcPts val="0"/>
                        </a:spcBef>
                        <a:spcAft>
                          <a:spcPts val="0"/>
                        </a:spcAft>
                      </a:pPr>
                      <a:r>
                        <a:rPr lang="en-US" sz="1600" dirty="0">
                          <a:effectLst/>
                        </a:rPr>
                        <a:t>Alaska Communications Services</a:t>
                      </a:r>
                      <a:endParaRPr lang="en-US" sz="2800" dirty="0">
                        <a:effectLst/>
                      </a:endParaRPr>
                    </a:p>
                  </a:txBody>
                  <a:tcPr marL="38100" marR="38100" marT="0" marB="0"/>
                </a:tc>
                <a:tc>
                  <a:txBody>
                    <a:bodyPr/>
                    <a:lstStyle/>
                    <a:p>
                      <a:pPr marL="0" marR="0" algn="ctr">
                        <a:spcBef>
                          <a:spcPts val="0"/>
                        </a:spcBef>
                        <a:spcAft>
                          <a:spcPts val="0"/>
                        </a:spcAft>
                      </a:pPr>
                      <a:r>
                        <a:rPr lang="en-US" sz="1600" dirty="0">
                          <a:effectLst/>
                        </a:rPr>
                        <a:t>180 miles Fiber Optic installation by Trench, Plow, drilling, fiber blowing and testing. </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0" marB="0"/>
                </a:tc>
                <a:extLst>
                  <a:ext uri="{0D108BD9-81ED-4DB2-BD59-A6C34878D82A}">
                    <a16:rowId xmlns:a16="http://schemas.microsoft.com/office/drawing/2014/main" val="3890911480"/>
                  </a:ext>
                </a:extLst>
              </a:tr>
              <a:tr h="787737">
                <a:tc>
                  <a:txBody>
                    <a:bodyPr/>
                    <a:lstStyle/>
                    <a:p>
                      <a:pPr marL="0" marR="0" algn="ctr" defTabSz="914400" rtl="0" eaLnBrk="1" latinLnBrk="0" hangingPunct="1">
                        <a:spcBef>
                          <a:spcPts val="0"/>
                        </a:spcBef>
                        <a:spcAft>
                          <a:spcPts val="0"/>
                        </a:spcAft>
                      </a:pPr>
                      <a:r>
                        <a:rPr lang="en-US" sz="1600" kern="1200" dirty="0">
                          <a:solidFill>
                            <a:schemeClr val="lt1"/>
                          </a:solidFill>
                          <a:effectLst/>
                          <a:latin typeface="+mn-lt"/>
                          <a:ea typeface="+mn-ea"/>
                          <a:cs typeface="+mn-cs"/>
                        </a:rPr>
                        <a:t>2019-2020</a:t>
                      </a:r>
                    </a:p>
                  </a:txBody>
                  <a:tcPr marL="38100" marR="38100" marT="0" marB="0"/>
                </a:tc>
                <a:tc>
                  <a:txBody>
                    <a:bodyPr/>
                    <a:lstStyle/>
                    <a:p>
                      <a:pPr marL="0" marR="0" algn="l" defTabSz="914400" rtl="0" eaLnBrk="1" latinLnBrk="0" hangingPunct="1">
                        <a:spcBef>
                          <a:spcPts val="0"/>
                        </a:spcBef>
                        <a:spcAft>
                          <a:spcPts val="0"/>
                        </a:spcAft>
                      </a:pPr>
                      <a:r>
                        <a:rPr lang="en-US" sz="1600" kern="1200" dirty="0">
                          <a:solidFill>
                            <a:schemeClr val="lt1"/>
                          </a:solidFill>
                          <a:effectLst/>
                          <a:latin typeface="+mn-lt"/>
                          <a:ea typeface="+mn-ea"/>
                          <a:cs typeface="+mn-cs"/>
                        </a:rPr>
                        <a:t>Alcan 1 – Fairbanks to Canada Border</a:t>
                      </a:r>
                    </a:p>
                    <a:p>
                      <a:pPr marL="0" marR="0" algn="l" defTabSz="914400" rtl="0" eaLnBrk="1" latinLnBrk="0" hangingPunct="1">
                        <a:spcBef>
                          <a:spcPts val="0"/>
                        </a:spcBef>
                        <a:spcAft>
                          <a:spcPts val="0"/>
                        </a:spcAft>
                      </a:pPr>
                      <a:r>
                        <a:rPr lang="en-US" sz="1600" kern="1200" dirty="0">
                          <a:solidFill>
                            <a:schemeClr val="lt1"/>
                          </a:solidFill>
                          <a:effectLst/>
                          <a:latin typeface="+mn-lt"/>
                          <a:ea typeface="+mn-ea"/>
                          <a:cs typeface="+mn-cs"/>
                        </a:rPr>
                        <a:t>MTA Fiber Holdings, LLC</a:t>
                      </a:r>
                    </a:p>
                  </a:txBody>
                  <a:tcPr marL="38100" marR="38100" marT="0" marB="0"/>
                </a:tc>
                <a:tc>
                  <a:txBody>
                    <a:bodyPr/>
                    <a:lstStyle/>
                    <a:p>
                      <a:pPr marL="0" marR="0" algn="ctr" defTabSz="914400" rtl="0" eaLnBrk="1" latinLnBrk="0" hangingPunct="1">
                        <a:spcBef>
                          <a:spcPts val="0"/>
                        </a:spcBef>
                        <a:spcAft>
                          <a:spcPts val="0"/>
                        </a:spcAft>
                      </a:pPr>
                      <a:r>
                        <a:rPr lang="en-US" sz="1600" kern="1200" dirty="0">
                          <a:solidFill>
                            <a:schemeClr val="lt1"/>
                          </a:solidFill>
                          <a:effectLst/>
                          <a:latin typeface="+mn-lt"/>
                          <a:ea typeface="+mn-ea"/>
                          <a:cs typeface="+mn-cs"/>
                        </a:rPr>
                        <a:t>Design Build of 300 Miles Fiber Optic installation by Plow, Trench, drilling, splicing and testing. Complete installation of Fiber, Vaults and Handholes. Subcontractors used for Engineering, Surveying and clearing. </a:t>
                      </a:r>
                    </a:p>
                  </a:txBody>
                  <a:tcPr marL="38100" marR="38100" marT="0" marB="0"/>
                </a:tc>
                <a:extLst>
                  <a:ext uri="{0D108BD9-81ED-4DB2-BD59-A6C34878D82A}">
                    <a16:rowId xmlns:a16="http://schemas.microsoft.com/office/drawing/2014/main" val="607330627"/>
                  </a:ext>
                </a:extLst>
              </a:tr>
              <a:tr h="787737">
                <a:tc>
                  <a:txBody>
                    <a:bodyPr/>
                    <a:lstStyle/>
                    <a:p>
                      <a:pPr marL="0" marR="0" algn="ctr" defTabSz="914400" rtl="0" eaLnBrk="1" latinLnBrk="0" hangingPunct="1">
                        <a:spcBef>
                          <a:spcPts val="0"/>
                        </a:spcBef>
                        <a:spcAft>
                          <a:spcPts val="0"/>
                        </a:spcAft>
                      </a:pPr>
                      <a:r>
                        <a:rPr lang="en-US" sz="1600" kern="1200">
                          <a:solidFill>
                            <a:schemeClr val="lt1"/>
                          </a:solidFill>
                          <a:effectLst/>
                          <a:latin typeface="+mn-lt"/>
                          <a:ea typeface="+mn-ea"/>
                          <a:cs typeface="+mn-cs"/>
                        </a:rPr>
                        <a:t>2015-2017</a:t>
                      </a:r>
                    </a:p>
                  </a:txBody>
                  <a:tcPr marL="38100" marR="38100" marT="0" marB="0"/>
                </a:tc>
                <a:tc>
                  <a:txBody>
                    <a:bodyPr/>
                    <a:lstStyle/>
                    <a:p>
                      <a:pPr marL="0" marR="0" algn="l" defTabSz="914400" rtl="0" eaLnBrk="1" latinLnBrk="0" hangingPunct="1">
                        <a:spcBef>
                          <a:spcPts val="0"/>
                        </a:spcBef>
                        <a:spcAft>
                          <a:spcPts val="0"/>
                        </a:spcAft>
                      </a:pPr>
                      <a:r>
                        <a:rPr lang="en-US" sz="1600" kern="1200" dirty="0">
                          <a:solidFill>
                            <a:schemeClr val="lt1"/>
                          </a:solidFill>
                          <a:effectLst/>
                          <a:latin typeface="+mn-lt"/>
                          <a:ea typeface="+mn-ea"/>
                          <a:cs typeface="+mn-cs"/>
                        </a:rPr>
                        <a:t>Quintillion/New Horizons Telecom.</a:t>
                      </a:r>
                    </a:p>
                  </a:txBody>
                  <a:tcPr marL="38100" marR="38100" marT="0" marB="0"/>
                </a:tc>
                <a:tc>
                  <a:txBody>
                    <a:bodyPr/>
                    <a:lstStyle/>
                    <a:p>
                      <a:pPr marL="0" marR="0" algn="ctr" defTabSz="914400" rtl="0" eaLnBrk="1" latinLnBrk="0" hangingPunct="1">
                        <a:spcBef>
                          <a:spcPts val="0"/>
                        </a:spcBef>
                        <a:spcAft>
                          <a:spcPts val="0"/>
                        </a:spcAft>
                      </a:pPr>
                      <a:r>
                        <a:rPr lang="en-US" sz="1600" kern="1200" dirty="0">
                          <a:solidFill>
                            <a:schemeClr val="lt1"/>
                          </a:solidFill>
                          <a:effectLst/>
                          <a:latin typeface="+mn-lt"/>
                          <a:ea typeface="+mn-ea"/>
                          <a:cs typeface="+mn-cs"/>
                        </a:rPr>
                        <a:t>125-mile fiber optic cable line installation in remote Alaska.  Trench, plow, HDD installation of HDPE through all types of ground conditions.  All season.</a:t>
                      </a:r>
                    </a:p>
                  </a:txBody>
                  <a:tcPr marL="38100" marR="38100" marT="0" marB="0"/>
                </a:tc>
                <a:extLst>
                  <a:ext uri="{0D108BD9-81ED-4DB2-BD59-A6C34878D82A}">
                    <a16:rowId xmlns:a16="http://schemas.microsoft.com/office/drawing/2014/main" val="3788128307"/>
                  </a:ext>
                </a:extLst>
              </a:tr>
              <a:tr h="787737">
                <a:tc>
                  <a:txBody>
                    <a:bodyPr/>
                    <a:lstStyle/>
                    <a:p>
                      <a:pPr marL="0" marR="0" algn="ctr" defTabSz="914400" rtl="0" eaLnBrk="1" latinLnBrk="0" hangingPunct="1">
                        <a:spcBef>
                          <a:spcPts val="0"/>
                        </a:spcBef>
                        <a:spcAft>
                          <a:spcPts val="0"/>
                        </a:spcAft>
                      </a:pPr>
                      <a:r>
                        <a:rPr lang="en-US" sz="1600" kern="1200">
                          <a:solidFill>
                            <a:schemeClr val="lt1"/>
                          </a:solidFill>
                          <a:effectLst/>
                          <a:latin typeface="+mn-lt"/>
                          <a:ea typeface="+mn-ea"/>
                          <a:cs typeface="+mn-cs"/>
                        </a:rPr>
                        <a:t>2015-2016</a:t>
                      </a:r>
                    </a:p>
                  </a:txBody>
                  <a:tcPr marL="38100" marR="38100" marT="0" marB="0"/>
                </a:tc>
                <a:tc>
                  <a:txBody>
                    <a:bodyPr/>
                    <a:lstStyle/>
                    <a:p>
                      <a:pPr marL="0" marR="0" algn="l" defTabSz="914400" rtl="0" eaLnBrk="1" latinLnBrk="0" hangingPunct="1">
                        <a:spcBef>
                          <a:spcPts val="0"/>
                        </a:spcBef>
                        <a:spcAft>
                          <a:spcPts val="0"/>
                        </a:spcAft>
                      </a:pPr>
                      <a:r>
                        <a:rPr lang="en-US" sz="1600" kern="1200" dirty="0">
                          <a:solidFill>
                            <a:schemeClr val="lt1"/>
                          </a:solidFill>
                          <a:effectLst/>
                          <a:latin typeface="+mn-lt"/>
                          <a:ea typeface="+mn-ea"/>
                          <a:cs typeface="+mn-cs"/>
                        </a:rPr>
                        <a:t>New Horizons Telecom./ACS</a:t>
                      </a:r>
                    </a:p>
                    <a:p>
                      <a:pPr marL="0" marR="0" algn="l" defTabSz="914400" rtl="0" eaLnBrk="1" latinLnBrk="0" hangingPunct="1">
                        <a:spcBef>
                          <a:spcPts val="0"/>
                        </a:spcBef>
                        <a:spcAft>
                          <a:spcPts val="0"/>
                        </a:spcAft>
                      </a:pPr>
                      <a:r>
                        <a:rPr lang="en-US" sz="1600" kern="1200" dirty="0">
                          <a:solidFill>
                            <a:schemeClr val="lt1"/>
                          </a:solidFill>
                          <a:effectLst/>
                          <a:latin typeface="+mn-lt"/>
                          <a:ea typeface="+mn-ea"/>
                          <a:cs typeface="+mn-cs"/>
                        </a:rPr>
                        <a:t>Moose Creek project</a:t>
                      </a:r>
                    </a:p>
                  </a:txBody>
                  <a:tcPr marL="38100" marR="3810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lt1"/>
                          </a:solidFill>
                          <a:effectLst/>
                          <a:latin typeface="+mn-lt"/>
                          <a:ea typeface="+mn-ea"/>
                          <a:cs typeface="+mn-cs"/>
                        </a:rPr>
                        <a:t>75 mile fiber optic line installation.  Trench, plow, HDD installation of HDPE through all types of ground conditions.  All season.</a:t>
                      </a:r>
                    </a:p>
                    <a:p>
                      <a:pPr marL="0" marR="0" algn="ctr" defTabSz="914400" rtl="0" eaLnBrk="1" latinLnBrk="0" hangingPunct="1">
                        <a:spcBef>
                          <a:spcPts val="0"/>
                        </a:spcBef>
                        <a:spcAft>
                          <a:spcPts val="0"/>
                        </a:spcAft>
                      </a:pPr>
                      <a:endParaRPr lang="en-US" sz="1600" kern="1200" dirty="0">
                        <a:solidFill>
                          <a:schemeClr val="lt1"/>
                        </a:solidFill>
                        <a:effectLst/>
                        <a:latin typeface="+mn-lt"/>
                        <a:ea typeface="+mn-ea"/>
                        <a:cs typeface="+mn-cs"/>
                      </a:endParaRPr>
                    </a:p>
                  </a:txBody>
                  <a:tcPr marL="38100" marR="38100" marT="0" marB="0"/>
                </a:tc>
                <a:extLst>
                  <a:ext uri="{0D108BD9-81ED-4DB2-BD59-A6C34878D82A}">
                    <a16:rowId xmlns:a16="http://schemas.microsoft.com/office/drawing/2014/main" val="4000568512"/>
                  </a:ext>
                </a:extLst>
              </a:tr>
            </a:tbl>
          </a:graphicData>
        </a:graphic>
      </p:graphicFrame>
    </p:spTree>
    <p:extLst>
      <p:ext uri="{BB962C8B-B14F-4D97-AF65-F5344CB8AC3E}">
        <p14:creationId xmlns:p14="http://schemas.microsoft.com/office/powerpoint/2010/main" val="3155116572"/>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latin typeface="Baskerville Old Face" panose="02020602080505020303" pitchFamily="18" charset="0"/>
              </a:rPr>
              <a:t>Management Team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7218" y="365125"/>
            <a:ext cx="2121984" cy="932876"/>
          </a:xfrm>
          <a:prstGeom prst="rect">
            <a:avLst/>
          </a:prstGeom>
        </p:spPr>
      </p:pic>
      <p:cxnSp>
        <p:nvCxnSpPr>
          <p:cNvPr id="11" name="Straight Connector 10"/>
          <p:cNvCxnSpPr/>
          <p:nvPr/>
        </p:nvCxnSpPr>
        <p:spPr>
          <a:xfrm flipV="1">
            <a:off x="1000664" y="1369568"/>
            <a:ext cx="10428538" cy="14070"/>
          </a:xfrm>
          <a:prstGeom prst="line">
            <a:avLst/>
          </a:prstGeom>
        </p:spPr>
        <p:style>
          <a:lnRef idx="3">
            <a:schemeClr val="dk1"/>
          </a:lnRef>
          <a:fillRef idx="0">
            <a:schemeClr val="dk1"/>
          </a:fillRef>
          <a:effectRef idx="2">
            <a:schemeClr val="dk1"/>
          </a:effectRef>
          <a:fontRef idx="minor">
            <a:schemeClr val="tx1"/>
          </a:fontRef>
        </p:style>
      </p:cxnSp>
      <p:sp>
        <p:nvSpPr>
          <p:cNvPr id="16" name="Oval 15"/>
          <p:cNvSpPr/>
          <p:nvPr/>
        </p:nvSpPr>
        <p:spPr>
          <a:xfrm>
            <a:off x="5057775" y="1806924"/>
            <a:ext cx="2076450" cy="2200275"/>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820895" y="4205136"/>
            <a:ext cx="2550210" cy="1877437"/>
          </a:xfrm>
          <a:prstGeom prst="rect">
            <a:avLst/>
          </a:prstGeom>
          <a:noFill/>
        </p:spPr>
        <p:txBody>
          <a:bodyPr wrap="square" rtlCol="0">
            <a:spAutoFit/>
          </a:bodyPr>
          <a:lstStyle/>
          <a:p>
            <a:pPr algn="ctr">
              <a:buClr>
                <a:srgbClr val="242852"/>
              </a:buClr>
              <a:defRPr/>
            </a:pPr>
            <a:r>
              <a:rPr lang="en-US" sz="1600" dirty="0">
                <a:solidFill>
                  <a:srgbClr val="39418B"/>
                </a:solidFill>
                <a:latin typeface="Sitka Text" panose="02000505000000020004" pitchFamily="2" charset="0"/>
                <a:ea typeface="Cambria Math" panose="02040503050406030204" pitchFamily="18" charset="0"/>
              </a:rPr>
              <a:t>Tim </a:t>
            </a:r>
            <a:r>
              <a:rPr lang="en-US" sz="1600" dirty="0" err="1">
                <a:solidFill>
                  <a:srgbClr val="39418B"/>
                </a:solidFill>
                <a:latin typeface="Sitka Text" panose="02000505000000020004" pitchFamily="2" charset="0"/>
                <a:ea typeface="Cambria Math" panose="02040503050406030204" pitchFamily="18" charset="0"/>
              </a:rPr>
              <a:t>Rathbun</a:t>
            </a:r>
            <a:endParaRPr lang="en-US" sz="1600" dirty="0">
              <a:solidFill>
                <a:srgbClr val="39418B"/>
              </a:solidFill>
              <a:latin typeface="Sitka Text" panose="02000505000000020004" pitchFamily="2" charset="0"/>
              <a:ea typeface="Cambria Math" panose="02040503050406030204" pitchFamily="18" charset="0"/>
            </a:endParaRPr>
          </a:p>
          <a:p>
            <a:pPr algn="ctr">
              <a:buClr>
                <a:srgbClr val="242852"/>
              </a:buClr>
              <a:defRPr/>
            </a:pPr>
            <a:r>
              <a:rPr lang="en-US" sz="1200" b="1" dirty="0">
                <a:latin typeface="Sitka Text" panose="02000505000000020004" pitchFamily="2" charset="0"/>
                <a:ea typeface="Cambria Math" panose="02040503050406030204" pitchFamily="18" charset="0"/>
              </a:rPr>
              <a:t>EVP of Operations and Electrical Administrator</a:t>
            </a:r>
          </a:p>
          <a:p>
            <a:pPr algn="ctr">
              <a:buClr>
                <a:srgbClr val="242852"/>
              </a:buClr>
              <a:defRPr/>
            </a:pPr>
            <a:r>
              <a:rPr lang="en-US" sz="1200" dirty="0">
                <a:latin typeface="Sitka Text" panose="02000505000000020004" pitchFamily="2" charset="0"/>
                <a:ea typeface="Cambria Math" panose="02040503050406030204" pitchFamily="18" charset="0"/>
              </a:rPr>
              <a:t>17+ years of experience in underground and overhead communication construction </a:t>
            </a:r>
            <a:r>
              <a:rPr lang="en-US" sz="1200">
                <a:latin typeface="Sitka Text" panose="02000505000000020004" pitchFamily="2" charset="0"/>
                <a:ea typeface="Cambria Math" panose="02040503050406030204" pitchFamily="18" charset="0"/>
              </a:rPr>
              <a:t>with 8+ </a:t>
            </a:r>
            <a:r>
              <a:rPr lang="en-US" sz="1200" dirty="0" err="1">
                <a:latin typeface="Sitka Text" panose="02000505000000020004" pitchFamily="2" charset="0"/>
                <a:ea typeface="Cambria Math" panose="02040503050406030204" pitchFamily="18" charset="0"/>
              </a:rPr>
              <a:t>yrs</a:t>
            </a:r>
            <a:r>
              <a:rPr lang="en-US" sz="1200" dirty="0">
                <a:latin typeface="Sitka Text" panose="02000505000000020004" pitchFamily="2" charset="0"/>
                <a:ea typeface="Cambria Math" panose="02040503050406030204" pitchFamily="18" charset="0"/>
              </a:rPr>
              <a:t> as project manager. </a:t>
            </a:r>
          </a:p>
          <a:p>
            <a:pPr algn="ctr">
              <a:buClr>
                <a:srgbClr val="242852"/>
              </a:buClr>
              <a:defRPr/>
            </a:pPr>
            <a:r>
              <a:rPr lang="en-US" sz="1200" dirty="0">
                <a:latin typeface="Sitka Text" panose="02000505000000020004" pitchFamily="2" charset="0"/>
                <a:ea typeface="Cambria Math" panose="02040503050406030204" pitchFamily="18" charset="0"/>
              </a:rPr>
              <a:t>trathbun@alaskadirectional.com</a:t>
            </a:r>
          </a:p>
          <a:p>
            <a:pPr algn="just">
              <a:buClr>
                <a:srgbClr val="242852"/>
              </a:buClr>
              <a:defRPr/>
            </a:pPr>
            <a:endParaRPr lang="en-US" sz="1600" dirty="0">
              <a:latin typeface="Sitka Text" panose="02000505000000020004" pitchFamily="2" charset="0"/>
              <a:ea typeface="Cambria Math" panose="02040503050406030204" pitchFamily="18" charset="0"/>
            </a:endParaRPr>
          </a:p>
        </p:txBody>
      </p:sp>
      <p:sp>
        <p:nvSpPr>
          <p:cNvPr id="13" name="Oval 12"/>
          <p:cNvSpPr/>
          <p:nvPr/>
        </p:nvSpPr>
        <p:spPr>
          <a:xfrm>
            <a:off x="1494561" y="1803495"/>
            <a:ext cx="2075688" cy="2203704"/>
          </a:xfrm>
          <a:prstGeom prst="ellipse">
            <a:avLst/>
          </a:prstGeom>
          <a:blipFill dpi="0" rotWithShape="1">
            <a:blip r:embed="rId4" cstate="print">
              <a:extLst>
                <a:ext uri="{28A0092B-C50C-407E-A947-70E740481C1C}">
                  <a14:useLocalDpi xmlns:a14="http://schemas.microsoft.com/office/drawing/2010/main" val="0"/>
                </a:ext>
              </a:extLst>
            </a:blip>
            <a:srcRect/>
            <a:stretch>
              <a:fillRect l="-1326" t="-13453" r="-4362" b="-11263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7300" y="4205136"/>
            <a:ext cx="2550210" cy="1692771"/>
          </a:xfrm>
          <a:prstGeom prst="rect">
            <a:avLst/>
          </a:prstGeom>
          <a:noFill/>
        </p:spPr>
        <p:txBody>
          <a:bodyPr wrap="square" rtlCol="0">
            <a:spAutoFit/>
          </a:bodyPr>
          <a:lstStyle/>
          <a:p>
            <a:pPr algn="ctr">
              <a:buClr>
                <a:srgbClr val="242852"/>
              </a:buClr>
              <a:defRPr/>
            </a:pPr>
            <a:r>
              <a:rPr lang="en-US" sz="1600" dirty="0">
                <a:solidFill>
                  <a:srgbClr val="39418B"/>
                </a:solidFill>
                <a:latin typeface="Sitka Text" panose="02000505000000020004" pitchFamily="2" charset="0"/>
                <a:ea typeface="Cambria Math" panose="02040503050406030204" pitchFamily="18" charset="0"/>
              </a:rPr>
              <a:t>Brad Lindstrom</a:t>
            </a:r>
          </a:p>
          <a:p>
            <a:pPr algn="ctr">
              <a:buClr>
                <a:srgbClr val="242852"/>
              </a:buClr>
              <a:defRPr/>
            </a:pPr>
            <a:r>
              <a:rPr lang="en-US" sz="1200" b="1" dirty="0">
                <a:latin typeface="Sitka Text" panose="02000505000000020004" pitchFamily="2" charset="0"/>
                <a:ea typeface="Cambria Math" panose="02040503050406030204" pitchFamily="18" charset="0"/>
              </a:rPr>
              <a:t>CEO</a:t>
            </a:r>
          </a:p>
          <a:p>
            <a:pPr algn="ctr">
              <a:buClr>
                <a:srgbClr val="242852"/>
              </a:buClr>
              <a:defRPr/>
            </a:pPr>
            <a:r>
              <a:rPr lang="en-US" sz="1200" dirty="0">
                <a:latin typeface="Sitka Text" panose="02000505000000020004" pitchFamily="2" charset="0"/>
                <a:ea typeface="Cambria Math" panose="02040503050406030204" pitchFamily="18" charset="0"/>
              </a:rPr>
              <a:t>6+ years of experience in the underground and drilling construction. Bachelors in Finance</a:t>
            </a:r>
          </a:p>
          <a:p>
            <a:pPr algn="ctr">
              <a:buClr>
                <a:srgbClr val="242852"/>
              </a:buClr>
              <a:defRPr/>
            </a:pPr>
            <a:r>
              <a:rPr lang="en-US" sz="1200" dirty="0">
                <a:latin typeface="Sitka Text" panose="02000505000000020004" pitchFamily="2" charset="0"/>
                <a:ea typeface="Cambria Math" panose="02040503050406030204" pitchFamily="18" charset="0"/>
              </a:rPr>
              <a:t>brad@alaskadirectional.com</a:t>
            </a:r>
          </a:p>
          <a:p>
            <a:pPr algn="just">
              <a:buClr>
                <a:srgbClr val="242852"/>
              </a:buClr>
              <a:defRPr/>
            </a:pPr>
            <a:endParaRPr lang="en-US" sz="1600" dirty="0">
              <a:latin typeface="Sitka Text" panose="02000505000000020004" pitchFamily="2" charset="0"/>
              <a:ea typeface="Cambria Math" panose="02040503050406030204" pitchFamily="18" charset="0"/>
            </a:endParaRPr>
          </a:p>
        </p:txBody>
      </p:sp>
      <p:pic>
        <p:nvPicPr>
          <p:cNvPr id="15" name="Picture 14"/>
          <p:cNvPicPr preferRelativeResize="0">
            <a:picLocks/>
          </p:cNvPicPr>
          <p:nvPr/>
        </p:nvPicPr>
        <p:blipFill rotWithShape="1">
          <a:blip r:embed="rId5" cstate="print">
            <a:extLst>
              <a:ext uri="{28A0092B-C50C-407E-A947-70E740481C1C}">
                <a14:useLocalDpi xmlns:a14="http://schemas.microsoft.com/office/drawing/2010/main" val="0"/>
              </a:ext>
            </a:extLst>
          </a:blip>
          <a:srcRect l="-339" t="-418" r="-339" b="-418"/>
          <a:stretch/>
        </p:blipFill>
        <p:spPr>
          <a:xfrm>
            <a:off x="8981826" y="1803495"/>
            <a:ext cx="2043747" cy="2203704"/>
          </a:xfrm>
          <a:custGeom>
            <a:avLst/>
            <a:gdLst>
              <a:gd name="connsiteX0" fmla="*/ 1038225 w 2076450"/>
              <a:gd name="connsiteY0" fmla="*/ 0 h 2200276"/>
              <a:gd name="connsiteX1" fmla="*/ 2076450 w 2076450"/>
              <a:gd name="connsiteY1" fmla="*/ 1100138 h 2200276"/>
              <a:gd name="connsiteX2" fmla="*/ 1038225 w 2076450"/>
              <a:gd name="connsiteY2" fmla="*/ 2200276 h 2200276"/>
              <a:gd name="connsiteX3" fmla="*/ 0 w 2076450"/>
              <a:gd name="connsiteY3" fmla="*/ 1100138 h 2200276"/>
              <a:gd name="connsiteX4" fmla="*/ 1038225 w 2076450"/>
              <a:gd name="connsiteY4" fmla="*/ 0 h 2200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2200276">
                <a:moveTo>
                  <a:pt x="1038225" y="0"/>
                </a:moveTo>
                <a:cubicBezTo>
                  <a:pt x="1611621" y="0"/>
                  <a:pt x="2076450" y="492549"/>
                  <a:pt x="2076450" y="1100138"/>
                </a:cubicBezTo>
                <a:cubicBezTo>
                  <a:pt x="2076450" y="1707727"/>
                  <a:pt x="1611621" y="2200276"/>
                  <a:pt x="1038225" y="2200276"/>
                </a:cubicBezTo>
                <a:cubicBezTo>
                  <a:pt x="464829" y="2200276"/>
                  <a:pt x="0" y="1707727"/>
                  <a:pt x="0" y="1100138"/>
                </a:cubicBezTo>
                <a:cubicBezTo>
                  <a:pt x="0" y="492549"/>
                  <a:pt x="464829" y="0"/>
                  <a:pt x="1038225" y="0"/>
                </a:cubicBezTo>
                <a:close/>
              </a:path>
            </a:pathLst>
          </a:custGeom>
          <a:ln>
            <a:solidFill>
              <a:srgbClr val="39418B"/>
            </a:solidFill>
          </a:ln>
        </p:spPr>
      </p:pic>
      <p:sp>
        <p:nvSpPr>
          <p:cNvPr id="17" name="TextBox 16"/>
          <p:cNvSpPr txBox="1"/>
          <p:nvPr/>
        </p:nvSpPr>
        <p:spPr>
          <a:xfrm>
            <a:off x="8666963" y="4205136"/>
            <a:ext cx="2673471" cy="1446550"/>
          </a:xfrm>
          <a:prstGeom prst="rect">
            <a:avLst/>
          </a:prstGeom>
          <a:noFill/>
        </p:spPr>
        <p:txBody>
          <a:bodyPr wrap="square" rtlCol="0">
            <a:spAutoFit/>
          </a:bodyPr>
          <a:lstStyle/>
          <a:p>
            <a:pPr algn="ctr">
              <a:buClr>
                <a:srgbClr val="242852"/>
              </a:buClr>
              <a:defRPr/>
            </a:pPr>
            <a:r>
              <a:rPr lang="en-US" sz="1200" dirty="0">
                <a:latin typeface="Sitka Text" panose="02000505000000020004" pitchFamily="2" charset="0"/>
                <a:ea typeface="Cambria Math" panose="02040503050406030204" pitchFamily="18" charset="0"/>
              </a:rPr>
              <a:t> </a:t>
            </a:r>
            <a:r>
              <a:rPr lang="en-US" sz="1600" dirty="0">
                <a:solidFill>
                  <a:srgbClr val="39418B"/>
                </a:solidFill>
                <a:latin typeface="Sitka Text" panose="02000505000000020004" pitchFamily="2" charset="0"/>
                <a:ea typeface="Cambria Math" panose="02040503050406030204" pitchFamily="18" charset="0"/>
              </a:rPr>
              <a:t>Brad </a:t>
            </a:r>
            <a:r>
              <a:rPr lang="en-US" sz="1600" dirty="0" err="1">
                <a:solidFill>
                  <a:srgbClr val="39418B"/>
                </a:solidFill>
                <a:latin typeface="Sitka Text" panose="02000505000000020004" pitchFamily="2" charset="0"/>
                <a:ea typeface="Cambria Math" panose="02040503050406030204" pitchFamily="18" charset="0"/>
              </a:rPr>
              <a:t>Shephard</a:t>
            </a:r>
            <a:endParaRPr lang="en-US" sz="1600" dirty="0">
              <a:solidFill>
                <a:srgbClr val="39418B"/>
              </a:solidFill>
              <a:latin typeface="Sitka Text" panose="02000505000000020004" pitchFamily="2" charset="0"/>
              <a:ea typeface="Cambria Math" panose="02040503050406030204" pitchFamily="18" charset="0"/>
            </a:endParaRPr>
          </a:p>
          <a:p>
            <a:pPr algn="ctr">
              <a:buClr>
                <a:srgbClr val="242852"/>
              </a:buClr>
              <a:defRPr/>
            </a:pPr>
            <a:r>
              <a:rPr lang="en-US" sz="1200" b="1" dirty="0">
                <a:latin typeface="Sitka Text" panose="02000505000000020004" pitchFamily="2" charset="0"/>
                <a:ea typeface="Cambria Math" panose="02040503050406030204" pitchFamily="18" charset="0"/>
              </a:rPr>
              <a:t>Chief Operating Officer</a:t>
            </a:r>
          </a:p>
          <a:p>
            <a:pPr algn="ctr">
              <a:buClr>
                <a:srgbClr val="242852"/>
              </a:buClr>
              <a:defRPr/>
            </a:pPr>
            <a:r>
              <a:rPr lang="en-US" sz="1200" b="1" dirty="0">
                <a:latin typeface="Sitka Text" panose="02000505000000020004" pitchFamily="2" charset="0"/>
                <a:ea typeface="Cambria Math" panose="02040503050406030204" pitchFamily="18" charset="0"/>
              </a:rPr>
              <a:t> </a:t>
            </a:r>
            <a:r>
              <a:rPr lang="en-US" sz="1200" dirty="0">
                <a:latin typeface="Sitka Text" panose="02000505000000020004" pitchFamily="2" charset="0"/>
                <a:ea typeface="Cambria Math" panose="02040503050406030204" pitchFamily="18" charset="0"/>
              </a:rPr>
              <a:t>23+ years experience in underground and overhead construction to include splicing of copper and fiber optic systems.</a:t>
            </a:r>
          </a:p>
          <a:p>
            <a:pPr algn="ctr">
              <a:buClr>
                <a:srgbClr val="242852"/>
              </a:buClr>
              <a:defRPr/>
            </a:pPr>
            <a:r>
              <a:rPr lang="en-US" sz="1200" dirty="0">
                <a:latin typeface="Sitka Text" panose="02000505000000020004" pitchFamily="2" charset="0"/>
                <a:ea typeface="Cambria Math" panose="02040503050406030204" pitchFamily="18" charset="0"/>
              </a:rPr>
              <a:t>bshephard@alaskadirectional.com</a:t>
            </a:r>
          </a:p>
        </p:txBody>
      </p:sp>
    </p:spTree>
    <p:extLst>
      <p:ext uri="{BB962C8B-B14F-4D97-AF65-F5344CB8AC3E}">
        <p14:creationId xmlns:p14="http://schemas.microsoft.com/office/powerpoint/2010/main" val="330076105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preferRelativeResize="0">
            <a:picLocks/>
          </p:cNvPicPr>
          <p:nvPr/>
        </p:nvPicPr>
        <p:blipFill>
          <a:blip r:embed="rId2">
            <a:extLst>
              <a:ext uri="{28A0092B-C50C-407E-A947-70E740481C1C}">
                <a14:useLocalDpi xmlns:a14="http://schemas.microsoft.com/office/drawing/2010/main" val="0"/>
              </a:ext>
            </a:extLst>
          </a:blip>
          <a:srcRect t="2505" b="1595"/>
          <a:stretch>
            <a:fillRect/>
          </a:stretch>
        </p:blipFill>
        <p:spPr>
          <a:xfrm>
            <a:off x="2496089" y="1861087"/>
            <a:ext cx="2076450" cy="2200276"/>
          </a:xfrm>
          <a:custGeom>
            <a:avLst/>
            <a:gdLst>
              <a:gd name="connsiteX0" fmla="*/ 1038225 w 2076450"/>
              <a:gd name="connsiteY0" fmla="*/ 0 h 2200276"/>
              <a:gd name="connsiteX1" fmla="*/ 2076450 w 2076450"/>
              <a:gd name="connsiteY1" fmla="*/ 1100138 h 2200276"/>
              <a:gd name="connsiteX2" fmla="*/ 1038225 w 2076450"/>
              <a:gd name="connsiteY2" fmla="*/ 2200276 h 2200276"/>
              <a:gd name="connsiteX3" fmla="*/ 0 w 2076450"/>
              <a:gd name="connsiteY3" fmla="*/ 1100138 h 2200276"/>
              <a:gd name="connsiteX4" fmla="*/ 1038225 w 2076450"/>
              <a:gd name="connsiteY4" fmla="*/ 0 h 2200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2200276">
                <a:moveTo>
                  <a:pt x="1038225" y="0"/>
                </a:moveTo>
                <a:cubicBezTo>
                  <a:pt x="1611621" y="0"/>
                  <a:pt x="2076450" y="492549"/>
                  <a:pt x="2076450" y="1100138"/>
                </a:cubicBezTo>
                <a:cubicBezTo>
                  <a:pt x="2076450" y="1707727"/>
                  <a:pt x="1611621" y="2200276"/>
                  <a:pt x="1038225" y="2200276"/>
                </a:cubicBezTo>
                <a:cubicBezTo>
                  <a:pt x="464829" y="2200276"/>
                  <a:pt x="0" y="1707727"/>
                  <a:pt x="0" y="1100138"/>
                </a:cubicBezTo>
                <a:cubicBezTo>
                  <a:pt x="0" y="492549"/>
                  <a:pt x="464829" y="0"/>
                  <a:pt x="1038225" y="0"/>
                </a:cubicBezTo>
                <a:close/>
              </a:path>
            </a:pathLst>
          </a:custGeom>
          <a:ln>
            <a:solidFill>
              <a:srgbClr val="39418B"/>
            </a:solidFill>
          </a:ln>
        </p:spPr>
      </p:pic>
      <p:sp>
        <p:nvSpPr>
          <p:cNvPr id="2" name="Title 1"/>
          <p:cNvSpPr>
            <a:spLocks noGrp="1"/>
          </p:cNvSpPr>
          <p:nvPr>
            <p:ph type="title"/>
          </p:nvPr>
        </p:nvSpPr>
        <p:spPr/>
        <p:txBody>
          <a:bodyPr/>
          <a:lstStyle/>
          <a:p>
            <a:r>
              <a:rPr lang="en-US" dirty="0">
                <a:solidFill>
                  <a:schemeClr val="accent1">
                    <a:lumMod val="50000"/>
                  </a:schemeClr>
                </a:solidFill>
                <a:latin typeface="Baskerville Old Face" panose="02020602080505020303" pitchFamily="18" charset="0"/>
              </a:rPr>
              <a:t>Management Team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7218" y="365125"/>
            <a:ext cx="2121984" cy="932876"/>
          </a:xfrm>
          <a:prstGeom prst="rect">
            <a:avLst/>
          </a:prstGeom>
        </p:spPr>
      </p:pic>
      <p:cxnSp>
        <p:nvCxnSpPr>
          <p:cNvPr id="11" name="Straight Connector 10"/>
          <p:cNvCxnSpPr/>
          <p:nvPr/>
        </p:nvCxnSpPr>
        <p:spPr>
          <a:xfrm flipV="1">
            <a:off x="1000664" y="1369568"/>
            <a:ext cx="10428538" cy="14070"/>
          </a:xfrm>
          <a:prstGeom prst="line">
            <a:avLst/>
          </a:prstGeom>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2256121" y="4231762"/>
            <a:ext cx="2556385" cy="1446550"/>
          </a:xfrm>
          <a:prstGeom prst="rect">
            <a:avLst/>
          </a:prstGeom>
          <a:noFill/>
        </p:spPr>
        <p:txBody>
          <a:bodyPr wrap="square" rtlCol="0">
            <a:spAutoFit/>
          </a:bodyPr>
          <a:lstStyle/>
          <a:p>
            <a:pPr algn="ctr">
              <a:buClr>
                <a:srgbClr val="242852"/>
              </a:buClr>
              <a:defRPr/>
            </a:pPr>
            <a:r>
              <a:rPr lang="en-US" sz="1600" dirty="0">
                <a:solidFill>
                  <a:srgbClr val="39418B"/>
                </a:solidFill>
                <a:latin typeface="Sitka Text" panose="02000505000000020004" pitchFamily="2" charset="0"/>
                <a:ea typeface="Cambria Math" panose="02040503050406030204" pitchFamily="18" charset="0"/>
              </a:rPr>
              <a:t>Michael Wilson</a:t>
            </a:r>
          </a:p>
          <a:p>
            <a:pPr algn="ctr">
              <a:buClr>
                <a:srgbClr val="242852"/>
              </a:buClr>
              <a:defRPr/>
            </a:pPr>
            <a:r>
              <a:rPr lang="en-US" sz="1200" b="1" dirty="0">
                <a:latin typeface="Sitka Text" panose="02000505000000020004" pitchFamily="2" charset="0"/>
                <a:ea typeface="Cambria Math" panose="02040503050406030204" pitchFamily="18" charset="0"/>
              </a:rPr>
              <a:t>Equipment Manager</a:t>
            </a:r>
          </a:p>
          <a:p>
            <a:pPr algn="ctr">
              <a:buClr>
                <a:srgbClr val="242852"/>
              </a:buClr>
              <a:defRPr/>
            </a:pPr>
            <a:r>
              <a:rPr lang="en-US" sz="1200" dirty="0">
                <a:latin typeface="Sitka Text" panose="02000505000000020004" pitchFamily="2" charset="0"/>
                <a:ea typeface="Cambria Math" panose="02040503050406030204" pitchFamily="18" charset="0"/>
              </a:rPr>
              <a:t>17+ years experience maintaining and managing equipment in Alaska</a:t>
            </a:r>
          </a:p>
          <a:p>
            <a:pPr algn="ctr">
              <a:buClr>
                <a:srgbClr val="242852"/>
              </a:buClr>
              <a:defRPr/>
            </a:pPr>
            <a:r>
              <a:rPr lang="en-US" sz="1200" dirty="0">
                <a:latin typeface="Sitka Text" panose="02000505000000020004" pitchFamily="2" charset="0"/>
                <a:ea typeface="Cambria Math" panose="02040503050406030204" pitchFamily="18" charset="0"/>
              </a:rPr>
              <a:t>mwilson@alaskadirectional.com</a:t>
            </a:r>
          </a:p>
          <a:p>
            <a:pPr algn="just">
              <a:buClr>
                <a:srgbClr val="242852"/>
              </a:buClr>
              <a:defRPr/>
            </a:pPr>
            <a:endParaRPr lang="en-US" sz="1200" dirty="0">
              <a:latin typeface="Sitka Text" panose="02000505000000020004" pitchFamily="2" charset="0"/>
              <a:ea typeface="Cambria Math" panose="02040503050406030204" pitchFamily="18" charset="0"/>
            </a:endParaRPr>
          </a:p>
        </p:txBody>
      </p:sp>
      <p:sp>
        <p:nvSpPr>
          <p:cNvPr id="9" name="TextBox 8"/>
          <p:cNvSpPr txBox="1"/>
          <p:nvPr/>
        </p:nvSpPr>
        <p:spPr>
          <a:xfrm>
            <a:off x="6990800" y="4231761"/>
            <a:ext cx="2556385" cy="1815882"/>
          </a:xfrm>
          <a:prstGeom prst="rect">
            <a:avLst/>
          </a:prstGeom>
          <a:noFill/>
        </p:spPr>
        <p:txBody>
          <a:bodyPr wrap="square" rtlCol="0">
            <a:spAutoFit/>
          </a:bodyPr>
          <a:lstStyle/>
          <a:p>
            <a:pPr lvl="0" algn="ctr">
              <a:buClr>
                <a:srgbClr val="242852"/>
              </a:buClr>
              <a:defRPr/>
            </a:pPr>
            <a:r>
              <a:rPr lang="en-US" sz="1600" dirty="0">
                <a:solidFill>
                  <a:srgbClr val="39418B"/>
                </a:solidFill>
                <a:latin typeface="Sitka Text" panose="02000505000000020004" pitchFamily="2" charset="0"/>
                <a:ea typeface="Cambria Math" panose="02040503050406030204" pitchFamily="18" charset="0"/>
              </a:rPr>
              <a:t>Chris Faeo</a:t>
            </a:r>
          </a:p>
          <a:p>
            <a:pPr lvl="0" algn="ctr">
              <a:buClr>
                <a:srgbClr val="242852"/>
              </a:buClr>
              <a:defRPr/>
            </a:pPr>
            <a:r>
              <a:rPr lang="en-US" sz="1200" b="1" dirty="0">
                <a:solidFill>
                  <a:prstClr val="black"/>
                </a:solidFill>
                <a:latin typeface="Sitka Text" panose="02000505000000020004" pitchFamily="2" charset="0"/>
                <a:ea typeface="Cambria Math" panose="02040503050406030204" pitchFamily="18" charset="0"/>
              </a:rPr>
              <a:t>Drilling Manager and</a:t>
            </a:r>
          </a:p>
          <a:p>
            <a:pPr lvl="0" algn="ctr">
              <a:buClr>
                <a:srgbClr val="242852"/>
              </a:buClr>
              <a:defRPr/>
            </a:pPr>
            <a:r>
              <a:rPr lang="en-US" sz="1200" b="1" dirty="0">
                <a:solidFill>
                  <a:prstClr val="black"/>
                </a:solidFill>
                <a:latin typeface="Sitka Text" panose="02000505000000020004" pitchFamily="2" charset="0"/>
                <a:ea typeface="Cambria Math" panose="02040503050406030204" pitchFamily="18" charset="0"/>
              </a:rPr>
              <a:t> Safety Manager</a:t>
            </a:r>
          </a:p>
          <a:p>
            <a:pPr lvl="0" algn="ctr">
              <a:buClr>
                <a:srgbClr val="242852"/>
              </a:buClr>
              <a:defRPr/>
            </a:pPr>
            <a:r>
              <a:rPr lang="en-US" sz="1200" dirty="0">
                <a:solidFill>
                  <a:prstClr val="black"/>
                </a:solidFill>
                <a:latin typeface="Sitka Text" panose="02000505000000020004" pitchFamily="2" charset="0"/>
                <a:ea typeface="Cambria Math" panose="02040503050406030204" pitchFamily="18" charset="0"/>
              </a:rPr>
              <a:t>24+ years of arctic and subarctic experience in drilling and operations, project engineering and system design. </a:t>
            </a:r>
          </a:p>
          <a:p>
            <a:pPr lvl="0" algn="ctr">
              <a:buClr>
                <a:srgbClr val="242852"/>
              </a:buClr>
              <a:defRPr/>
            </a:pPr>
            <a:r>
              <a:rPr lang="en-US" sz="1200" dirty="0">
                <a:solidFill>
                  <a:prstClr val="black"/>
                </a:solidFill>
                <a:latin typeface="Sitka Text" panose="02000505000000020004" pitchFamily="2" charset="0"/>
                <a:ea typeface="Cambria Math" panose="02040503050406030204" pitchFamily="18" charset="0"/>
              </a:rPr>
              <a:t>cfaeo@alaskdirectional.com</a:t>
            </a:r>
          </a:p>
          <a:p>
            <a:pPr algn="just">
              <a:buClr>
                <a:srgbClr val="242852"/>
              </a:buClr>
              <a:defRPr/>
            </a:pPr>
            <a:endParaRPr lang="en-US" sz="1200" dirty="0">
              <a:latin typeface="Sitka Text" panose="02000505000000020004" pitchFamily="2" charset="0"/>
              <a:ea typeface="Cambria Math" panose="02040503050406030204" pitchFamily="18" charset="0"/>
            </a:endParaRPr>
          </a:p>
        </p:txBody>
      </p:sp>
      <p:sp>
        <p:nvSpPr>
          <p:cNvPr id="10" name="Oval 9"/>
          <p:cNvSpPr/>
          <p:nvPr/>
        </p:nvSpPr>
        <p:spPr>
          <a:xfrm>
            <a:off x="7230768" y="1861087"/>
            <a:ext cx="2076450" cy="2200275"/>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89322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3234</TotalTime>
  <Words>587</Words>
  <Application>Microsoft Office PowerPoint</Application>
  <PresentationFormat>Widescreen</PresentationFormat>
  <Paragraphs>90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Baskerville Old Face</vt:lpstr>
      <vt:lpstr>Calibri</vt:lpstr>
      <vt:lpstr>Calibri Light</vt:lpstr>
      <vt:lpstr>Sitka Text</vt:lpstr>
      <vt:lpstr>Office Theme</vt:lpstr>
      <vt:lpstr>PowerPoint Presentation</vt:lpstr>
      <vt:lpstr>Company Overview</vt:lpstr>
      <vt:lpstr>Our Vision</vt:lpstr>
      <vt:lpstr>Fleet</vt:lpstr>
      <vt:lpstr>Service Capabilities</vt:lpstr>
      <vt:lpstr>Service Capabilities</vt:lpstr>
      <vt:lpstr>Projects – Long Haul</vt:lpstr>
      <vt:lpstr>Management Team</vt:lpstr>
      <vt:lpstr>Management Team</vt:lpstr>
      <vt:lpstr>Contact Us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Dusty Hammonds</dc:creator>
  <cp:lastModifiedBy>dhammonds</cp:lastModifiedBy>
  <cp:revision>71</cp:revision>
  <cp:lastPrinted>2020-01-13T20:56:38Z</cp:lastPrinted>
  <dcterms:created xsi:type="dcterms:W3CDTF">2018-01-15T20:53:59Z</dcterms:created>
  <dcterms:modified xsi:type="dcterms:W3CDTF">2022-01-19T23:21:07Z</dcterms:modified>
  <cp:contentStatus/>
</cp:coreProperties>
</file>